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74" r:id="rId5"/>
    <p:sldId id="278" r:id="rId6"/>
    <p:sldId id="289" r:id="rId7"/>
    <p:sldId id="271" r:id="rId8"/>
    <p:sldId id="275" r:id="rId9"/>
    <p:sldId id="290" r:id="rId10"/>
    <p:sldId id="293" r:id="rId11"/>
    <p:sldId id="291" r:id="rId12"/>
    <p:sldId id="310" r:id="rId13"/>
    <p:sldId id="306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08" r:id="rId28"/>
    <p:sldId id="311" r:id="rId29"/>
    <p:sldId id="292" r:id="rId30"/>
    <p:sldId id="327" r:id="rId31"/>
    <p:sldId id="328" r:id="rId32"/>
    <p:sldId id="329" r:id="rId33"/>
    <p:sldId id="309" r:id="rId34"/>
    <p:sldId id="284" r:id="rId35"/>
    <p:sldId id="279" r:id="rId36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412" autoAdjust="0"/>
  </p:normalViewPr>
  <p:slideViewPr>
    <p:cSldViewPr snapToGrid="0">
      <p:cViewPr varScale="1">
        <p:scale>
          <a:sx n="99" d="100"/>
          <a:sy n="99" d="100"/>
        </p:scale>
        <p:origin x="103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147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A2D096FE-FD57-428C-ADF0-8863A0835D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A05C9DC-E181-4CBE-A202-D1CC00F657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B618AB-DF27-424F-ABDB-C1BEFB553AA5}" type="datetime1">
              <a:rPr lang="es-ES" smtClean="0"/>
              <a:t>27/01/2024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F7AFE5C-2562-4727-86DC-C311F944C6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CB4691-0790-4402-AD17-2601E51951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95928-EF08-408E-802F-4DB11E035F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5440831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58A58C7-A3F9-4CED-A97B-2BC9E47E42B7}" type="datetime1">
              <a:rPr lang="es-ES" smtClean="0"/>
              <a:t>27/01/2024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30E6F85-6220-421D-9203-84F526C4C60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1025513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3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27/01/2024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6702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14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27/01/2024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5639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15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27/01/2024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6928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16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27/01/2024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51282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17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27/01/2024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3668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18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27/01/2024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244377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19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27/01/2024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84848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20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27/01/2024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319767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21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27/01/2024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49958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22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27/01/2024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93222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23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27/01/2024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06885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4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27/01/2024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350400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24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27/01/2024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201569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 continuación voy a mostrar varios gráficos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8A58C7-A3F9-4CED-A97B-2BC9E47E42B7}" type="datetime1">
              <a:rPr lang="es-ES" smtClean="0"/>
              <a:t>27/01/2024</a:t>
            </a:fld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30E6F85-6220-421D-9203-84F526C4C605}" type="slidenum">
              <a:rPr lang="es-ES" smtClean="0"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00194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El análisis nos muestra que en general los géneros musicales con números 1 son muy bailables desde 1958 hasta 2023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26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27/01/2024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386727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Este gráfico puede mostrar con más claridad que en general los géneros con números 1 tienen un índice alto de bailibilidad a excepción del género Country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27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27/01/2024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103059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Dos géneros distintos pero que coinciden en el tiempo como Pop y Rap tienen índices similares de </a:t>
            </a:r>
            <a:r>
              <a:rPr lang="es-ES" dirty="0" err="1"/>
              <a:t>bailabilidad</a:t>
            </a:r>
            <a:r>
              <a:rPr lang="es-ES" dirty="0"/>
              <a:t>. 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28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27/01/2024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907370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No hay una correlación entre la cantidad de canciones que tiene un género con su </a:t>
            </a:r>
            <a:r>
              <a:rPr lang="es-ES" dirty="0" err="1"/>
              <a:t>bailabilidad</a:t>
            </a:r>
            <a:endParaRPr lang="es-ES" dirty="0"/>
          </a:p>
          <a:p>
            <a:pPr rtl="0"/>
            <a:endParaRPr lang="es-ES" dirty="0"/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29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27/01/2024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17187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30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27/01/2024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93640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8A58C7-A3F9-4CED-A97B-2BC9E47E42B7}" type="datetime1">
              <a:rPr lang="es-ES" smtClean="0"/>
              <a:t>27/01/2024</a:t>
            </a:fld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30E6F85-6220-421D-9203-84F526C4C605}" type="slidenum">
              <a:rPr lang="es-ES" smtClean="0"/>
              <a:t>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30030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6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27/01/2024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98029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7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27/01/2024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58531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8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27/01/2024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14212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8A58C7-A3F9-4CED-A97B-2BC9E47E42B7}" type="datetime1">
              <a:rPr lang="es-ES" smtClean="0"/>
              <a:t>27/01/2024</a:t>
            </a:fld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30E6F85-6220-421D-9203-84F526C4C605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3196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11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27/01/2024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23009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12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27/01/2024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9498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13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27/01/2024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59341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ángulo 14">
            <a:extLst>
              <a:ext uri="{FF2B5EF4-FFF2-40B4-BE49-F238E27FC236}">
                <a16:creationId xmlns:a16="http://schemas.microsoft.com/office/drawing/2014/main" id="{52728D19-281F-4946-9684-65A557653D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412D4F2-D8CF-48D7-8E93-9342D2AE3950}"/>
              </a:ext>
            </a:extLst>
          </p:cNvPr>
          <p:cNvSpPr/>
          <p:nvPr userDrawn="1"/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tx2">
                  <a:lumMod val="50000"/>
                  <a:lumOff val="50000"/>
                  <a:alpha val="48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F81071F9-5F9E-43AF-B1F9-8F94CCA0D1D0}"/>
              </a:ext>
            </a:extLst>
          </p:cNvPr>
          <p:cNvSpPr/>
          <p:nvPr userDrawn="1"/>
        </p:nvSpPr>
        <p:spPr>
          <a:xfrm rot="10800000">
            <a:off x="-4" y="456773"/>
            <a:ext cx="12191999" cy="6400800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92000">
                <a:schemeClr val="accent2">
                  <a:alpha val="7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954D1A4-E8FD-4E5A-A528-35498A356680}"/>
              </a:ext>
            </a:extLst>
          </p:cNvPr>
          <p:cNvSpPr/>
          <p:nvPr userDrawn="1"/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13000">
                <a:schemeClr val="accent2">
                  <a:alpha val="61000"/>
                </a:schemeClr>
              </a:gs>
              <a:gs pos="99000">
                <a:schemeClr val="accent4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 rtl="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19" name="Título 6">
            <a:extLst>
              <a:ext uri="{FF2B5EF4-FFF2-40B4-BE49-F238E27FC236}">
                <a16:creationId xmlns:a16="http://schemas.microsoft.com/office/drawing/2014/main" id="{ED6FD0CF-1406-477D-A12B-53DC561BD0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918" y="1028700"/>
            <a:ext cx="10614211" cy="1152712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Haga clic para modificar el estilo de título del patrón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230DFABF-2A96-46EC-8C35-1C4A9D0A0739}"/>
              </a:ext>
            </a:extLst>
          </p:cNvPr>
          <p:cNvSpPr/>
          <p:nvPr userDrawn="1"/>
        </p:nvSpPr>
        <p:spPr>
          <a:xfrm rot="16200000" flipH="1">
            <a:off x="4063256" y="400727"/>
            <a:ext cx="4065484" cy="8849062"/>
          </a:xfrm>
          <a:custGeom>
            <a:avLst/>
            <a:gdLst>
              <a:gd name="connsiteX0" fmla="*/ 0 w 4065484"/>
              <a:gd name="connsiteY0" fmla="*/ 4424531 h 8849062"/>
              <a:gd name="connsiteX1" fmla="*/ 3899197 w 4065484"/>
              <a:gd name="connsiteY1" fmla="*/ 8840480 h 8849062"/>
              <a:gd name="connsiteX2" fmla="*/ 4065484 w 4065484"/>
              <a:gd name="connsiteY2" fmla="*/ 8849062 h 8849062"/>
              <a:gd name="connsiteX3" fmla="*/ 4065483 w 4065484"/>
              <a:gd name="connsiteY3" fmla="*/ 0 h 8849062"/>
              <a:gd name="connsiteX4" fmla="*/ 3899197 w 4065484"/>
              <a:gd name="connsiteY4" fmla="*/ 8581 h 8849062"/>
              <a:gd name="connsiteX5" fmla="*/ 0 w 4065484"/>
              <a:gd name="connsiteY5" fmla="*/ 4424531 h 884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5484" h="8849062">
                <a:moveTo>
                  <a:pt x="0" y="4424531"/>
                </a:moveTo>
                <a:cubicBezTo>
                  <a:pt x="0" y="6722831"/>
                  <a:pt x="1709076" y="8613167"/>
                  <a:pt x="3899197" y="8840480"/>
                </a:cubicBezTo>
                <a:lnTo>
                  <a:pt x="4065484" y="8849062"/>
                </a:lnTo>
                <a:lnTo>
                  <a:pt x="4065483" y="0"/>
                </a:lnTo>
                <a:lnTo>
                  <a:pt x="3899197" y="8581"/>
                </a:lnTo>
                <a:cubicBezTo>
                  <a:pt x="1709075" y="235897"/>
                  <a:pt x="0" y="2126232"/>
                  <a:pt x="0" y="4424531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bg1">
                  <a:alpha val="16000"/>
                </a:schemeClr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21" name="Subtítulo 7">
            <a:extLst>
              <a:ext uri="{FF2B5EF4-FFF2-40B4-BE49-F238E27FC236}">
                <a16:creationId xmlns:a16="http://schemas.microsoft.com/office/drawing/2014/main" id="{A943203E-4446-4D2D-AFEE-C3BCE75220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08518"/>
            <a:ext cx="9144000" cy="609600"/>
          </a:xfrm>
        </p:spPr>
        <p:txBody>
          <a:bodyPr rtlCol="0">
            <a:norm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sz="1400" b="0">
                <a:solidFill>
                  <a:schemeClr val="bg1"/>
                </a:solidFill>
                <a:latin typeface="+mj-lt"/>
              </a:rPr>
              <a:t>Haga clic para modificar el estilo de subtítulo del patrón</a:t>
            </a:r>
            <a:endParaRPr lang="es-ES" sz="14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Marcador de posición de imagen 22">
            <a:extLst>
              <a:ext uri="{FF2B5EF4-FFF2-40B4-BE49-F238E27FC236}">
                <a16:creationId xmlns:a16="http://schemas.microsoft.com/office/drawing/2014/main" id="{D7662E6F-0458-41D6-A36A-37011FA74B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43302" y="3351746"/>
            <a:ext cx="7519558" cy="3506255"/>
          </a:xfrm>
          <a:custGeom>
            <a:avLst/>
            <a:gdLst>
              <a:gd name="connsiteX0" fmla="*/ 3759779 w 7519558"/>
              <a:gd name="connsiteY0" fmla="*/ 0 h 3506255"/>
              <a:gd name="connsiteX1" fmla="*/ 7513560 w 7519558"/>
              <a:gd name="connsiteY1" fmla="*/ 3387468 h 3506255"/>
              <a:gd name="connsiteX2" fmla="*/ 7519558 w 7519558"/>
              <a:gd name="connsiteY2" fmla="*/ 3506255 h 3506255"/>
              <a:gd name="connsiteX3" fmla="*/ 0 w 7519558"/>
              <a:gd name="connsiteY3" fmla="*/ 3506255 h 3506255"/>
              <a:gd name="connsiteX4" fmla="*/ 5998 w 7519558"/>
              <a:gd name="connsiteY4" fmla="*/ 3387468 h 3506255"/>
              <a:gd name="connsiteX5" fmla="*/ 3759779 w 7519558"/>
              <a:gd name="connsiteY5" fmla="*/ 0 h 350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663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contenido 2 (diapositiva de comparació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 rtlCol="0"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 rtlCol="0"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4478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de conteni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3200400" cy="3104856"/>
          </a:xfrm>
        </p:spPr>
        <p:txBody>
          <a:bodyPr rtlCol="0">
            <a:normAutofit/>
          </a:bodyPr>
          <a:lstStyle>
            <a:lvl1pPr marL="283464" indent="-283464">
              <a:defRPr sz="1800"/>
            </a:lvl1pPr>
            <a:lvl2pPr marL="283464" indent="-283464">
              <a:defRPr sz="1800"/>
            </a:lvl2pPr>
            <a:lvl3pPr marL="283464" indent="-283464">
              <a:defRPr sz="1600"/>
            </a:lvl3pPr>
            <a:lvl4pPr marL="283464" indent="-283464">
              <a:defRPr sz="1400"/>
            </a:lvl4pPr>
            <a:lvl5pPr marL="283464" indent="-283464">
              <a:defRPr sz="14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92040" y="2109976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92040" y="3016183"/>
            <a:ext cx="3200400" cy="3104857"/>
          </a:xfrm>
        </p:spPr>
        <p:txBody>
          <a:bodyPr rtlCol="0">
            <a:normAutofit/>
          </a:bodyPr>
          <a:lstStyle>
            <a:lvl1pPr marL="283464" indent="-283464">
              <a:defRPr sz="1800"/>
            </a:lvl1pPr>
            <a:lvl2pPr marL="283464" indent="-283464">
              <a:defRPr sz="1800"/>
            </a:lvl2pPr>
            <a:lvl3pPr marL="283464" indent="-283464">
              <a:defRPr sz="1600"/>
            </a:lvl3pPr>
            <a:lvl4pPr marL="283464" indent="-283464">
              <a:defRPr sz="1400"/>
            </a:lvl4pPr>
            <a:lvl5pPr marL="283464" indent="-283464">
              <a:defRPr sz="14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5A7CDD05-39F5-4344-992F-995A7F9E82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0" y="2112263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Marcador de contenido 5">
            <a:extLst>
              <a:ext uri="{FF2B5EF4-FFF2-40B4-BE49-F238E27FC236}">
                <a16:creationId xmlns:a16="http://schemas.microsoft.com/office/drawing/2014/main" id="{93C996A2-0E21-4652-A9DD-F74F8BC040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12480" y="3018470"/>
            <a:ext cx="3200400" cy="3104857"/>
          </a:xfrm>
        </p:spPr>
        <p:txBody>
          <a:bodyPr rtlCol="0">
            <a:normAutofit/>
          </a:bodyPr>
          <a:lstStyle>
            <a:lvl1pPr marL="283464" indent="-283464">
              <a:defRPr sz="1800"/>
            </a:lvl1pPr>
            <a:lvl2pPr marL="283464" indent="-283464">
              <a:defRPr sz="1800"/>
            </a:lvl2pPr>
            <a:lvl3pPr marL="283464" indent="-283464">
              <a:defRPr sz="1600"/>
            </a:lvl3pPr>
            <a:lvl4pPr marL="283464" indent="-283464">
              <a:defRPr sz="1400"/>
            </a:lvl4pPr>
            <a:lvl5pPr marL="283464" indent="-283464">
              <a:defRPr sz="14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15717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F01A8306-2063-4EE3-B249-F2AA08C30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6096000" cy="6867136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3E64438-1D32-4E70-8582-6A520002B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57200" y="17416"/>
            <a:ext cx="5638800" cy="6840584"/>
          </a:xfrm>
          <a:prstGeom prst="rect">
            <a:avLst/>
          </a:prstGeom>
          <a:gradFill>
            <a:gsLst>
              <a:gs pos="2400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8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4954AC3-129F-4075-B216-D22A2C2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-170122" y="389706"/>
            <a:ext cx="6422401" cy="6096002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78000">
                <a:schemeClr val="accent4"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17117C9-4AC1-4174-8CED-D839A0508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17670" y="1253114"/>
            <a:ext cx="6840582" cy="4316082"/>
          </a:xfrm>
          <a:prstGeom prst="rect">
            <a:avLst/>
          </a:prstGeom>
          <a:gradFill>
            <a:gsLst>
              <a:gs pos="44000">
                <a:schemeClr val="tx2">
                  <a:lumMod val="75000"/>
                  <a:lumOff val="25000"/>
                  <a:alpha val="11000"/>
                </a:schemeClr>
              </a:gs>
              <a:gs pos="99000">
                <a:schemeClr val="accent2">
                  <a:alpha val="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FDBA4B60-FD16-4BB9-99BE-945815DB0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58997"/>
            <a:ext cx="3319895" cy="5381177"/>
          </a:xfrm>
        </p:spPr>
        <p:txBody>
          <a:bodyPr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sz="3200">
                <a:solidFill>
                  <a:schemeClr val="bg1"/>
                </a:solidFill>
              </a:rPr>
              <a:t>Haga clic para modificar el estilo de título del patrón</a:t>
            </a:r>
            <a:endParaRPr lang="es-ES" sz="3200" dirty="0">
              <a:solidFill>
                <a:schemeClr val="bg1"/>
              </a:solidFill>
            </a:endParaRP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3648B8AB-3038-447E-A760-83F9D9900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907757">
            <a:off x="-619013" y="1524958"/>
            <a:ext cx="4648282" cy="4433301"/>
          </a:xfrm>
          <a:custGeom>
            <a:avLst/>
            <a:gdLst>
              <a:gd name="connsiteX0" fmla="*/ 4465639 w 4648282"/>
              <a:gd name="connsiteY0" fmla="*/ 3013821 h 4433301"/>
              <a:gd name="connsiteX1" fmla="*/ 2324141 w 4648282"/>
              <a:gd name="connsiteY1" fmla="*/ 4433301 h 4433301"/>
              <a:gd name="connsiteX2" fmla="*/ 0 w 4648282"/>
              <a:gd name="connsiteY2" fmla="*/ 2109160 h 4433301"/>
              <a:gd name="connsiteX3" fmla="*/ 1216317 w 4648282"/>
              <a:gd name="connsiteY3" fmla="*/ 65530 h 4433301"/>
              <a:gd name="connsiteX4" fmla="*/ 1352350 w 4648282"/>
              <a:gd name="connsiteY4" fmla="*/ 0 h 4433301"/>
              <a:gd name="connsiteX5" fmla="*/ 4475994 w 4648282"/>
              <a:gd name="connsiteY5" fmla="*/ 1232791 h 4433301"/>
              <a:gd name="connsiteX6" fmla="*/ 4543793 w 4648282"/>
              <a:gd name="connsiteY6" fmla="*/ 1418031 h 4433301"/>
              <a:gd name="connsiteX7" fmla="*/ 4648282 w 4648282"/>
              <a:gd name="connsiteY7" fmla="*/ 2109160 h 4433301"/>
              <a:gd name="connsiteX8" fmla="*/ 4465639 w 4648282"/>
              <a:gd name="connsiteY8" fmla="*/ 3013821 h 4433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48282" h="4433301">
                <a:moveTo>
                  <a:pt x="4465639" y="3013821"/>
                </a:moveTo>
                <a:cubicBezTo>
                  <a:pt x="4112816" y="3847990"/>
                  <a:pt x="3286832" y="4433301"/>
                  <a:pt x="2324141" y="4433301"/>
                </a:cubicBezTo>
                <a:cubicBezTo>
                  <a:pt x="1040553" y="4433301"/>
                  <a:pt x="0" y="3392748"/>
                  <a:pt x="0" y="2109160"/>
                </a:cubicBezTo>
                <a:cubicBezTo>
                  <a:pt x="0" y="1226693"/>
                  <a:pt x="491824" y="459098"/>
                  <a:pt x="1216317" y="65530"/>
                </a:cubicBezTo>
                <a:lnTo>
                  <a:pt x="1352350" y="0"/>
                </a:lnTo>
                <a:lnTo>
                  <a:pt x="4475994" y="1232791"/>
                </a:lnTo>
                <a:lnTo>
                  <a:pt x="4543793" y="1418031"/>
                </a:lnTo>
                <a:cubicBezTo>
                  <a:pt x="4611700" y="1636359"/>
                  <a:pt x="4648282" y="1868487"/>
                  <a:pt x="4648282" y="2109160"/>
                </a:cubicBezTo>
                <a:cubicBezTo>
                  <a:pt x="4648282" y="2430057"/>
                  <a:pt x="4583247" y="2735764"/>
                  <a:pt x="4465639" y="3013821"/>
                </a:cubicBezTo>
                <a:close/>
              </a:path>
            </a:pathLst>
          </a:custGeom>
          <a:gradFill>
            <a:gsLst>
              <a:gs pos="31000">
                <a:schemeClr val="accent6">
                  <a:alpha val="10000"/>
                </a:schemeClr>
              </a:gs>
              <a:gs pos="85000">
                <a:schemeClr val="accent6">
                  <a:lumMod val="60000"/>
                  <a:lumOff val="40000"/>
                  <a:alpha val="21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16" name="Marcador de posición de imagen 15">
            <a:extLst>
              <a:ext uri="{FF2B5EF4-FFF2-40B4-BE49-F238E27FC236}">
                <a16:creationId xmlns:a16="http://schemas.microsoft.com/office/drawing/2014/main" id="{F4B1264E-7B5A-4325-840D-E1994D41E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08576" y="758952"/>
            <a:ext cx="2962656" cy="25146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7" name="Marcador de posición de imagen 15">
            <a:extLst>
              <a:ext uri="{FF2B5EF4-FFF2-40B4-BE49-F238E27FC236}">
                <a16:creationId xmlns:a16="http://schemas.microsoft.com/office/drawing/2014/main" id="{30B566CA-63FC-43A4-A9E1-7EC3164CB4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08576" y="3593592"/>
            <a:ext cx="2962656" cy="25146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7DBD15FE-44A7-4CA5-815B-71FF4994DB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89901" y="693738"/>
            <a:ext cx="3522980" cy="5446712"/>
          </a:xfrm>
        </p:spPr>
        <p:txBody>
          <a:bodyPr rtlCol="0" anchor="ctr"/>
          <a:lstStyle>
            <a:lvl1pPr marL="0" indent="0">
              <a:buNone/>
              <a:defRPr sz="1800"/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 rtl="0"/>
            <a:r>
              <a:rPr lang="es-ES"/>
              <a:t>Objeto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6647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29C97D6C-07B7-434E-BBAE-19379570C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57201"/>
            <a:ext cx="3091607" cy="1727643"/>
          </a:xfrm>
        </p:spPr>
        <p:txBody>
          <a:bodyPr rtlCol="0" anchor="b">
            <a:normAutofit/>
          </a:bodyPr>
          <a:lstStyle/>
          <a:p>
            <a:pPr rtl="0"/>
            <a:r>
              <a:rPr lang="es-ES" sz="2800"/>
              <a:t>Haga clic para modificar el estilo de título del patrón</a:t>
            </a:r>
            <a:endParaRPr lang="es-ES" sz="2800" dirty="0"/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DA2D2C88-FFBE-4F25-871F-68A09C5F53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119872" cy="6409944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8D0529A2-5928-42C4-B397-6AEE7520D2C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643938" y="2530475"/>
            <a:ext cx="3023806" cy="3427413"/>
          </a:xfrm>
        </p:spPr>
        <p:txBody>
          <a:bodyPr rtlCol="0"/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es-ES"/>
              <a:t>Objeto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440365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152051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rtlCol="0" anchor="b">
            <a:no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43851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rtlCol="0" anchor="b">
            <a:noAutofit/>
          </a:bodyPr>
          <a:lstStyle>
            <a:lvl1pPr>
              <a:defRPr sz="2400" baseline="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8203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upo 42">
            <a:extLst>
              <a:ext uri="{FF2B5EF4-FFF2-40B4-BE49-F238E27FC236}">
                <a16:creationId xmlns:a16="http://schemas.microsoft.com/office/drawing/2014/main" id="{306F3896-19D4-4232-82CE-6C81979F6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191D0E40-FF26-4842-B967-3FA07E78DC55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45" name="Rectángulo 44">
              <a:extLst>
                <a:ext uri="{FF2B5EF4-FFF2-40B4-BE49-F238E27FC236}">
                  <a16:creationId xmlns:a16="http://schemas.microsoft.com/office/drawing/2014/main" id="{7BE4E0C1-B316-4C88-9FF8-5BA9F1C67DCE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38" name="Rectángulo 37">
            <a:extLst>
              <a:ext uri="{FF2B5EF4-FFF2-40B4-BE49-F238E27FC236}">
                <a16:creationId xmlns:a16="http://schemas.microsoft.com/office/drawing/2014/main" id="{6F7B3B56-B1E0-482A-BCB7-F6DFF267F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1184687" y="1185453"/>
            <a:ext cx="6408742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1966FDA2-772B-4D2A-AB6A-EE70A258E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1043780" y="3413921"/>
            <a:ext cx="1951041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7" name="Forma libre: Forma 26">
            <a:extLst>
              <a:ext uri="{FF2B5EF4-FFF2-40B4-BE49-F238E27FC236}">
                <a16:creationId xmlns:a16="http://schemas.microsoft.com/office/drawing/2014/main" id="{113291B3-B6EE-40A3-8DD7-FA478AD26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0635413">
            <a:off x="-364225" y="1757079"/>
            <a:ext cx="3900087" cy="4178958"/>
          </a:xfrm>
          <a:custGeom>
            <a:avLst/>
            <a:gdLst>
              <a:gd name="connsiteX0" fmla="*/ 2431955 w 3900087"/>
              <a:gd name="connsiteY0" fmla="*/ 93939 h 4178958"/>
              <a:gd name="connsiteX1" fmla="*/ 3900087 w 3900087"/>
              <a:gd name="connsiteY1" fmla="*/ 2089479 h 4178958"/>
              <a:gd name="connsiteX2" fmla="*/ 1810608 w 3900087"/>
              <a:gd name="connsiteY2" fmla="*/ 4178958 h 4178958"/>
              <a:gd name="connsiteX3" fmla="*/ 77979 w 3900087"/>
              <a:gd name="connsiteY3" fmla="*/ 3257727 h 4178958"/>
              <a:gd name="connsiteX4" fmla="*/ 0 w 3900087"/>
              <a:gd name="connsiteY4" fmla="*/ 3129368 h 4178958"/>
              <a:gd name="connsiteX5" fmla="*/ 831517 w 3900087"/>
              <a:gd name="connsiteY5" fmla="*/ 244058 h 4178958"/>
              <a:gd name="connsiteX6" fmla="*/ 997289 w 3900087"/>
              <a:gd name="connsiteY6" fmla="*/ 164202 h 4178958"/>
              <a:gd name="connsiteX7" fmla="*/ 1810608 w 3900087"/>
              <a:gd name="connsiteY7" fmla="*/ 0 h 4178958"/>
              <a:gd name="connsiteX8" fmla="*/ 2431955 w 390008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7" h="4178958">
                <a:moveTo>
                  <a:pt x="2431955" y="93939"/>
                </a:moveTo>
                <a:cubicBezTo>
                  <a:pt x="3282516" y="358491"/>
                  <a:pt x="3900087" y="1151865"/>
                  <a:pt x="3900087" y="2089479"/>
                </a:cubicBezTo>
                <a:cubicBezTo>
                  <a:pt x="3900087" y="3243466"/>
                  <a:pt x="2964595" y="4178958"/>
                  <a:pt x="1810608" y="4178958"/>
                </a:cubicBezTo>
                <a:cubicBezTo>
                  <a:pt x="1089366" y="4178958"/>
                  <a:pt x="453474" y="3813531"/>
                  <a:pt x="77979" y="3257727"/>
                </a:cubicBezTo>
                <a:lnTo>
                  <a:pt x="0" y="3129368"/>
                </a:lnTo>
                <a:lnTo>
                  <a:pt x="831517" y="244058"/>
                </a:lnTo>
                <a:lnTo>
                  <a:pt x="997289" y="164202"/>
                </a:lnTo>
                <a:cubicBezTo>
                  <a:pt x="1247270" y="58468"/>
                  <a:pt x="1522111" y="0"/>
                  <a:pt x="1810608" y="0"/>
                </a:cubicBezTo>
                <a:cubicBezTo>
                  <a:pt x="2026981" y="0"/>
                  <a:pt x="2235672" y="32888"/>
                  <a:pt x="2431955" y="93939"/>
                </a:cubicBezTo>
                <a:close/>
              </a:path>
            </a:pathLst>
          </a:custGeom>
          <a:gradFill>
            <a:gsLst>
              <a:gs pos="34000">
                <a:schemeClr val="bg1">
                  <a:alpha val="0"/>
                </a:schemeClr>
              </a:gs>
              <a:gs pos="100000">
                <a:schemeClr val="accent6">
                  <a:alpha val="3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CD997F7F-035E-456B-A91D-44910446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47595" y="413658"/>
            <a:ext cx="4400609" cy="3581400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10052647-C66D-4244-962F-2AA82F920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16" y="586633"/>
            <a:ext cx="3125336" cy="361158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Haga clic para modificar el estilo de título del patrón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0" name="Marcador de pie de página 4">
            <a:extLst>
              <a:ext uri="{FF2B5EF4-FFF2-40B4-BE49-F238E27FC236}">
                <a16:creationId xmlns:a16="http://schemas.microsoft.com/office/drawing/2014/main" id="{43D0BC76-B58B-4508-A4FF-DC3D3ADB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A73B76-2F23-43F4-BD43-914BAEE88CF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778375" y="863600"/>
            <a:ext cx="3441700" cy="5130800"/>
          </a:xfrm>
        </p:spPr>
        <p:txBody>
          <a:bodyPr rtlCol="0" anchor="ctr">
            <a:normAutofit/>
          </a:bodyPr>
          <a:lstStyle>
            <a:lvl1pPr>
              <a:buNone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/>
              <a:t>Objeto</a:t>
            </a:r>
          </a:p>
        </p:txBody>
      </p:sp>
      <p:sp>
        <p:nvSpPr>
          <p:cNvPr id="40" name="Marcador de posición de imagen 39">
            <a:extLst>
              <a:ext uri="{FF2B5EF4-FFF2-40B4-BE49-F238E27FC236}">
                <a16:creationId xmlns:a16="http://schemas.microsoft.com/office/drawing/2014/main" id="{25D66CC0-A06E-4254-AAF8-8DA80B0193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87384" y="868680"/>
            <a:ext cx="2505456" cy="1499616"/>
          </a:xfrm>
          <a:solidFill>
            <a:schemeClr val="accent6"/>
          </a:soli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1" name="Marcador de posición de imagen 39">
            <a:extLst>
              <a:ext uri="{FF2B5EF4-FFF2-40B4-BE49-F238E27FC236}">
                <a16:creationId xmlns:a16="http://schemas.microsoft.com/office/drawing/2014/main" id="{9E32C36A-291F-44F8-81D5-1899179E0AE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87384" y="2688336"/>
            <a:ext cx="2505456" cy="1499616"/>
          </a:xfrm>
          <a:solidFill>
            <a:schemeClr val="accent6"/>
          </a:soli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2" name="Marcador de posición de imagen 39">
            <a:extLst>
              <a:ext uri="{FF2B5EF4-FFF2-40B4-BE49-F238E27FC236}">
                <a16:creationId xmlns:a16="http://schemas.microsoft.com/office/drawing/2014/main" id="{E44311D2-BC20-4706-9F00-7D9178FB0A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87384" y="4526280"/>
            <a:ext cx="2505456" cy="1499616"/>
          </a:xfrm>
          <a:solidFill>
            <a:schemeClr val="accent6"/>
          </a:soli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5" name="Marcador de fecha 3">
            <a:extLst>
              <a:ext uri="{FF2B5EF4-FFF2-40B4-BE49-F238E27FC236}">
                <a16:creationId xmlns:a16="http://schemas.microsoft.com/office/drawing/2014/main" id="{B0C91521-9FA7-4A68-9C94-30DAE875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0111" y="6409170"/>
            <a:ext cx="3702392" cy="44883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Lunes, 1 de febrero de 20XX</a:t>
            </a:r>
          </a:p>
        </p:txBody>
      </p:sp>
      <p:sp>
        <p:nvSpPr>
          <p:cNvPr id="36" name="Marcador de número de diapositiva 5">
            <a:extLst>
              <a:ext uri="{FF2B5EF4-FFF2-40B4-BE49-F238E27FC236}">
                <a16:creationId xmlns:a16="http://schemas.microsoft.com/office/drawing/2014/main" id="{43143B3C-F960-42CF-BBA0-4990E987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39A857F5-96C8-461D-A78C-38E92FE1C522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47921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90A4A873-9306-44F1-9047-F853F0082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/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50B5C48D-A262-4537-89A8-437CBFD860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41648" cy="1600200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13" name="Marcador de posición de imagen 11">
            <a:extLst>
              <a:ext uri="{FF2B5EF4-FFF2-40B4-BE49-F238E27FC236}">
                <a16:creationId xmlns:a16="http://schemas.microsoft.com/office/drawing/2014/main" id="{6702E7C4-3925-41D8-8339-6521FE726B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603470"/>
            <a:ext cx="4041648" cy="1600200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4" name="Marcador de posición de imagen 11">
            <a:extLst>
              <a:ext uri="{FF2B5EF4-FFF2-40B4-BE49-F238E27FC236}">
                <a16:creationId xmlns:a16="http://schemas.microsoft.com/office/drawing/2014/main" id="{D748BF23-0309-4049-B999-7977CE56B28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3206940"/>
            <a:ext cx="4041648" cy="1600200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5" name="Marcador de posición de imagen 11">
            <a:extLst>
              <a:ext uri="{FF2B5EF4-FFF2-40B4-BE49-F238E27FC236}">
                <a16:creationId xmlns:a16="http://schemas.microsoft.com/office/drawing/2014/main" id="{342D563E-638C-4E20-9FB7-739D6E4A9A9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4810409"/>
            <a:ext cx="4041648" cy="1600200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CDCF384C-15B5-46CF-BA28-3C6898C9A97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770438" y="2368550"/>
            <a:ext cx="6230411" cy="3390900"/>
          </a:xfrm>
        </p:spPr>
        <p:txBody>
          <a:bodyPr rtlCol="0"/>
          <a:lstStyle>
            <a:lvl1pPr marL="0" indent="0">
              <a:buNone/>
              <a:defRPr sz="1800"/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 rtl="0"/>
            <a:r>
              <a:rPr lang="es-ES"/>
              <a:t>Contenido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29066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alt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ángulo 35">
            <a:extLst>
              <a:ext uri="{FF2B5EF4-FFF2-40B4-BE49-F238E27FC236}">
                <a16:creationId xmlns:a16="http://schemas.microsoft.com/office/drawing/2014/main" id="{AE2DFFA2-22D4-4919-9C0C-45E51AF578AC}"/>
              </a:ext>
            </a:extLst>
          </p:cNvPr>
          <p:cNvSpPr/>
          <p:nvPr userDrawn="1"/>
        </p:nvSpPr>
        <p:spPr>
          <a:xfrm rot="5400000" flipH="1">
            <a:off x="-152592" y="162118"/>
            <a:ext cx="6400418" cy="6095233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24FBF45C-4020-4F59-8E88-4006B53BE427}"/>
              </a:ext>
            </a:extLst>
          </p:cNvPr>
          <p:cNvSpPr/>
          <p:nvPr userDrawn="1"/>
        </p:nvSpPr>
        <p:spPr>
          <a:xfrm rot="5400000" flipH="1">
            <a:off x="-161024" y="143687"/>
            <a:ext cx="6400418" cy="6113043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lumMod val="75000"/>
                  <a:alpha val="87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BFCE23BB-F1B6-4676-BAD7-56273E800FEB}"/>
              </a:ext>
            </a:extLst>
          </p:cNvPr>
          <p:cNvSpPr/>
          <p:nvPr userDrawn="1"/>
        </p:nvSpPr>
        <p:spPr>
          <a:xfrm rot="5400000" flipH="1">
            <a:off x="1932850" y="2249496"/>
            <a:ext cx="2211724" cy="6113042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3136A792-3F80-40BE-96DB-0CDC51B9AA89}"/>
              </a:ext>
            </a:extLst>
          </p:cNvPr>
          <p:cNvSpPr/>
          <p:nvPr userDrawn="1"/>
        </p:nvSpPr>
        <p:spPr>
          <a:xfrm rot="6097846">
            <a:off x="767675" y="747345"/>
            <a:ext cx="4808302" cy="4808302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40" name="Título 1">
            <a:extLst>
              <a:ext uri="{FF2B5EF4-FFF2-40B4-BE49-F238E27FC236}">
                <a16:creationId xmlns:a16="http://schemas.microsoft.com/office/drawing/2014/main" id="{0A3C02BB-F8E9-47C7-AF5B-34F4E0DF2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154" y="987237"/>
            <a:ext cx="4506259" cy="2976491"/>
          </a:xfrm>
        </p:spPr>
        <p:txBody>
          <a:bodyPr rtlCol="0" anchor="b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 rtl="0"/>
            <a:r>
              <a:rPr lang="es-ES">
                <a:solidFill>
                  <a:schemeClr val="bg1"/>
                </a:solidFill>
              </a:rPr>
              <a:t>Haga clic para modificar el estilo de título del patrón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1" name="Subtítulo 2">
            <a:extLst>
              <a:ext uri="{FF2B5EF4-FFF2-40B4-BE49-F238E27FC236}">
                <a16:creationId xmlns:a16="http://schemas.microsoft.com/office/drawing/2014/main" id="{585BD763-B468-4FE3-BCE8-C2E276B77B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154" y="4393824"/>
            <a:ext cx="4506259" cy="1597145"/>
          </a:xfrm>
        </p:spPr>
        <p:txBody>
          <a:bodyPr rtlCol="0">
            <a:normAutofit/>
          </a:bodyPr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algn="l" rtl="0"/>
            <a:r>
              <a:rPr lang="es-ES" sz="1400">
                <a:solidFill>
                  <a:schemeClr val="bg1"/>
                </a:solidFill>
              </a:rPr>
              <a:t>Haga clic para modificar el estilo de subtítulo del patrón</a:t>
            </a:r>
            <a:endParaRPr lang="es-ES" sz="1400" dirty="0">
              <a:solidFill>
                <a:schemeClr val="bg1"/>
              </a:solidFill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46" name="Marcador de posición de imagen 45">
            <a:extLst>
              <a:ext uri="{FF2B5EF4-FFF2-40B4-BE49-F238E27FC236}">
                <a16:creationId xmlns:a16="http://schemas.microsoft.com/office/drawing/2014/main" id="{D482A36A-6BEB-495C-8399-9E9EA28C2B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1152" y="627063"/>
            <a:ext cx="4195763" cy="2674937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7" name="Marcador de posición de imagen 45">
            <a:extLst>
              <a:ext uri="{FF2B5EF4-FFF2-40B4-BE49-F238E27FC236}">
                <a16:creationId xmlns:a16="http://schemas.microsoft.com/office/drawing/2014/main" id="{23DC67C7-2D14-4866-B487-E6C7EF2D18D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31152" y="3621024"/>
            <a:ext cx="4195763" cy="2674937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8" name="Marcador de fecha 1">
            <a:extLst>
              <a:ext uri="{FF2B5EF4-FFF2-40B4-BE49-F238E27FC236}">
                <a16:creationId xmlns:a16="http://schemas.microsoft.com/office/drawing/2014/main" id="{2DCC7554-6615-4584-921E-91285C62C0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9" name="Marcador de número de diapositiva 3">
            <a:extLst>
              <a:ext uri="{FF2B5EF4-FFF2-40B4-BE49-F238E27FC236}">
                <a16:creationId xmlns:a16="http://schemas.microsoft.com/office/drawing/2014/main" id="{564CDF61-B448-4746-A22C-52C864C15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7204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áfic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4EC0C88D-87E5-47C3-AA92-269E45C85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1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603500"/>
            <a:ext cx="10190163" cy="3468688"/>
          </a:xfrm>
        </p:spPr>
        <p:txBody>
          <a:bodyPr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4D12C7D5-A921-47A9-8619-DD3D6EC81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834054">
            <a:off x="4822383" y="-1739232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4315B16-F859-4692-83E7-34DB86837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060818" y="0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6955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áfic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4EC0C88D-87E5-47C3-AA92-269E45C85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1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803" y="2865438"/>
            <a:ext cx="10240960" cy="2708655"/>
          </a:xfrm>
        </p:spPr>
        <p:txBody>
          <a:bodyPr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4D12C7D5-A921-47A9-8619-DD3D6EC81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834054">
            <a:off x="4822383" y="-1739232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4315B16-F859-4692-83E7-34DB86837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060818" y="0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10241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B46EB34-1B8B-4396-BFD2-98D14076D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4460827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3E69A3D-D17E-4FD6-87AB-82FA30AC0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4038600" y="4463552"/>
            <a:ext cx="8153401" cy="23944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81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CAE216A4-83E5-4AF8-83B6-82171757B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834054">
            <a:off x="2944145" y="2710934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743141D-24A2-4BE2-B276-C20C06CB9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076701" y="4460827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0" name="Título 6">
            <a:extLst>
              <a:ext uri="{FF2B5EF4-FFF2-40B4-BE49-F238E27FC236}">
                <a16:creationId xmlns:a16="http://schemas.microsoft.com/office/drawing/2014/main" id="{A35F720A-671B-47F4-88B8-83CD2FE3B3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3807" y="4611271"/>
            <a:ext cx="10229073" cy="1171556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 rtl="0"/>
            <a:r>
              <a:rPr lang="es-ES" sz="3600">
                <a:solidFill>
                  <a:schemeClr val="bg1"/>
                </a:solidFill>
              </a:rPr>
              <a:t>Haga clic para modificar el estilo de título del patrón</a:t>
            </a:r>
            <a:endParaRPr lang="es-ES" sz="3600" dirty="0">
              <a:solidFill>
                <a:schemeClr val="bg1"/>
              </a:solidFill>
            </a:endParaRPr>
          </a:p>
        </p:txBody>
      </p:sp>
      <p:sp>
        <p:nvSpPr>
          <p:cNvPr id="13" name="Marcador de contenido 7">
            <a:extLst>
              <a:ext uri="{FF2B5EF4-FFF2-40B4-BE49-F238E27FC236}">
                <a16:creationId xmlns:a16="http://schemas.microsoft.com/office/drawing/2014/main" id="{38168417-C3D6-45B7-898A-D94F37EA6C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1" y="5970897"/>
            <a:ext cx="9448800" cy="429904"/>
          </a:xfrm>
        </p:spPr>
        <p:txBody>
          <a:bodyPr rtlCol="0">
            <a:normAutofit/>
          </a:bodyPr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algn="l" rtl="0">
              <a:lnSpc>
                <a:spcPct val="100000"/>
              </a:lnSpc>
            </a:pPr>
            <a:r>
              <a:rPr lang="es-ES" sz="1200">
                <a:solidFill>
                  <a:schemeClr val="bg1"/>
                </a:solidFill>
              </a:rPr>
              <a:t>Haga clic para modificar el estilo de subtítulo del patrón</a:t>
            </a:r>
            <a:endParaRPr lang="es-ES" sz="1200" dirty="0">
              <a:solidFill>
                <a:schemeClr val="bg1"/>
              </a:solidFill>
            </a:endParaRPr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7B0F7C81-3A6B-4709-B144-6A0DFEF3B8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952" cy="4462272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8048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CABBCEB0-C572-483A-88B2-C65A607EC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428"/>
            <a:ext cx="12192001" cy="2386759"/>
          </a:xfrm>
          <a:prstGeom prst="rect">
            <a:avLst/>
          </a:prstGeom>
          <a:gradFill>
            <a:gsLst>
              <a:gs pos="10000">
                <a:schemeClr val="accent5">
                  <a:alpha val="86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64DDF8D-E0F6-454C-9BC5-15EF5630F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4817660" y="8011"/>
            <a:ext cx="7374340" cy="2378309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100000">
                <a:schemeClr val="accent2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8" name="Título 10">
            <a:extLst>
              <a:ext uri="{FF2B5EF4-FFF2-40B4-BE49-F238E27FC236}">
                <a16:creationId xmlns:a16="http://schemas.microsoft.com/office/drawing/2014/main" id="{382B2655-24B6-4245-8B87-EE7F138879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580030"/>
            <a:ext cx="10240903" cy="1009934"/>
          </a:xfrm>
        </p:spPr>
        <p:txBody>
          <a:bodyPr rtlCol="0"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equipo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E1866142-B2E0-46DB-B8B4-2078CE7804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5013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C386A221-28CD-49DF-AF22-78815A6E2F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57600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3671C398-D779-4B1A-BD2F-395D1F3F8D2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81928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9" name="Marcador de posición de imagen 18">
            <a:extLst>
              <a:ext uri="{FF2B5EF4-FFF2-40B4-BE49-F238E27FC236}">
                <a16:creationId xmlns:a16="http://schemas.microsoft.com/office/drawing/2014/main" id="{C283C6BE-C8D0-4726-B217-58FE337E5E8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97112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0" name="Marcador de texto 14">
            <a:extLst>
              <a:ext uri="{FF2B5EF4-FFF2-40B4-BE49-F238E27FC236}">
                <a16:creationId xmlns:a16="http://schemas.microsoft.com/office/drawing/2014/main" id="{035F3E11-74CF-4460-9FF3-DD91B5E570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368" y="4466873"/>
            <a:ext cx="2286000" cy="27432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7D857D03-665D-4D33-B7E8-B85D42470B0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45013" y="4877332"/>
            <a:ext cx="2286000" cy="59436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28" name="Marcador de texto 14">
            <a:extLst>
              <a:ext uri="{FF2B5EF4-FFF2-40B4-BE49-F238E27FC236}">
                <a16:creationId xmlns:a16="http://schemas.microsoft.com/office/drawing/2014/main" id="{65D2C286-1A79-4B52-82F1-D5206026936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67663" y="4466873"/>
            <a:ext cx="2286000" cy="27432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29" name="Marcador de texto 14">
            <a:extLst>
              <a:ext uri="{FF2B5EF4-FFF2-40B4-BE49-F238E27FC236}">
                <a16:creationId xmlns:a16="http://schemas.microsoft.com/office/drawing/2014/main" id="{F0B53ABB-D4AE-4C0B-9902-0C1763EE40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81308" y="4877332"/>
            <a:ext cx="2286000" cy="59436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30" name="Marcador de texto 14">
            <a:extLst>
              <a:ext uri="{FF2B5EF4-FFF2-40B4-BE49-F238E27FC236}">
                <a16:creationId xmlns:a16="http://schemas.microsoft.com/office/drawing/2014/main" id="{3AE87779-12F2-4327-ADEE-3F31BFB8D35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90307" y="4466873"/>
            <a:ext cx="2286000" cy="27432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31" name="Marcador de texto 14">
            <a:extLst>
              <a:ext uri="{FF2B5EF4-FFF2-40B4-BE49-F238E27FC236}">
                <a16:creationId xmlns:a16="http://schemas.microsoft.com/office/drawing/2014/main" id="{0DCB8055-0EA2-426F-989D-AC9932A17A1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03952" y="4877332"/>
            <a:ext cx="2286000" cy="59436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32" name="Marcador de texto 14">
            <a:extLst>
              <a:ext uri="{FF2B5EF4-FFF2-40B4-BE49-F238E27FC236}">
                <a16:creationId xmlns:a16="http://schemas.microsoft.com/office/drawing/2014/main" id="{308EC59B-41AE-4F1B-9364-A00C479F76B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24408" y="4466873"/>
            <a:ext cx="2286000" cy="27432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33" name="Marcador de texto 14">
            <a:extLst>
              <a:ext uri="{FF2B5EF4-FFF2-40B4-BE49-F238E27FC236}">
                <a16:creationId xmlns:a16="http://schemas.microsoft.com/office/drawing/2014/main" id="{BC3965F4-D2B3-4353-A638-332A3F4E7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38053" y="4877332"/>
            <a:ext cx="2286000" cy="59436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8859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368" userDrawn="1">
          <p15:clr>
            <a:srgbClr val="FBAE40"/>
          </p15:clr>
        </p15:guide>
        <p15:guide id="2" pos="3024" userDrawn="1">
          <p15:clr>
            <a:srgbClr val="FBAE40"/>
          </p15:clr>
        </p15:guide>
        <p15:guide id="3" pos="4680" userDrawn="1">
          <p15:clr>
            <a:srgbClr val="FBAE40"/>
          </p15:clr>
        </p15:guide>
        <p15:guide id="4" pos="633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6150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E5CF8EE9-A776-4052-ABB2-29666265C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CCF2F3BB-127D-44BC-A8EF-A8BB5F5911CA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010D1F30-F118-4A1F-A48F-7E5706959F64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es-ES"/>
              <a:t>Lunes, 1 de febrero de 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b="0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C01389E6-C847-4AD0-B56D-D205B2EAB1EE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82366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8" r:id="rId2"/>
    <p:sldLayoutId id="2147483680" r:id="rId3"/>
    <p:sldLayoutId id="2147483661" r:id="rId4"/>
    <p:sldLayoutId id="2147483686" r:id="rId5"/>
    <p:sldLayoutId id="2147483684" r:id="rId6"/>
    <p:sldLayoutId id="2147483681" r:id="rId7"/>
    <p:sldLayoutId id="2147483685" r:id="rId8"/>
    <p:sldLayoutId id="2147483650" r:id="rId9"/>
    <p:sldLayoutId id="2147483653" r:id="rId10"/>
    <p:sldLayoutId id="2147483682" r:id="rId11"/>
    <p:sldLayoutId id="2147483683" r:id="rId12"/>
    <p:sldLayoutId id="2147483679" r:id="rId13"/>
    <p:sldLayoutId id="2147483655" r:id="rId14"/>
    <p:sldLayoutId id="2147483656" r:id="rId15"/>
    <p:sldLayoutId id="2147483657" r:id="rId16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slide" Target="slide22.xml"/><Relationship Id="rId3" Type="http://schemas.openxmlformats.org/officeDocument/2006/relationships/slide" Target="slide11.xml"/><Relationship Id="rId7" Type="http://schemas.openxmlformats.org/officeDocument/2006/relationships/slide" Target="slide15.xml"/><Relationship Id="rId12" Type="http://schemas.openxmlformats.org/officeDocument/2006/relationships/slide" Target="slide2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4.xml"/><Relationship Id="rId11" Type="http://schemas.openxmlformats.org/officeDocument/2006/relationships/slide" Target="slide20.xml"/><Relationship Id="rId5" Type="http://schemas.openxmlformats.org/officeDocument/2006/relationships/slide" Target="slide13.xml"/><Relationship Id="rId15" Type="http://schemas.openxmlformats.org/officeDocument/2006/relationships/slide" Target="slide24.xml"/><Relationship Id="rId10" Type="http://schemas.openxmlformats.org/officeDocument/2006/relationships/slide" Target="slide18.xml"/><Relationship Id="rId4" Type="http://schemas.openxmlformats.org/officeDocument/2006/relationships/slide" Target="slide12.xml"/><Relationship Id="rId9" Type="http://schemas.openxmlformats.org/officeDocument/2006/relationships/slide" Target="slide19.xml"/><Relationship Id="rId14" Type="http://schemas.openxmlformats.org/officeDocument/2006/relationships/slide" Target="slide2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Teen_idol" TargetMode="External"/><Relationship Id="rId3" Type="http://schemas.openxmlformats.org/officeDocument/2006/relationships/hyperlink" Target="https://en.wikipedia.org/wiki/Music_subgenre" TargetMode="External"/><Relationship Id="rId7" Type="http://schemas.openxmlformats.org/officeDocument/2006/relationships/hyperlink" Target="https://en.wikipedia.org/wiki/Girl_group" TargetMode="External"/><Relationship Id="rId12" Type="http://schemas.openxmlformats.org/officeDocument/2006/relationships/slide" Target="slide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Brill_Building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en.wikipedia.org/wiki/Brill_Building_(genre)#cite_note-fonte2015-1" TargetMode="External"/><Relationship Id="rId10" Type="http://schemas.openxmlformats.org/officeDocument/2006/relationships/hyperlink" Target="https://open.spotify.com/intl-es/track/58EirkLFB6O6wwRN9JowHB" TargetMode="External"/><Relationship Id="rId4" Type="http://schemas.openxmlformats.org/officeDocument/2006/relationships/hyperlink" Target="https://en.wikipedia.org/wiki/Pop_music" TargetMode="External"/><Relationship Id="rId9" Type="http://schemas.openxmlformats.org/officeDocument/2006/relationships/hyperlink" Target="https://open.spotify.com/intl-es/track/5Eeq19q3Ft77GpSENEZL2I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slide" Target="slide1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pen.spotify.com/intl-es/track/5lw95LZKX3GeMIYmPErZQm" TargetMode="External"/><Relationship Id="rId5" Type="http://schemas.openxmlformats.org/officeDocument/2006/relationships/hyperlink" Target="https://open.spotify.com/intl-es/track/6K674XXwZsyYOwskssepHe" TargetMode="External"/><Relationship Id="rId4" Type="http://schemas.openxmlformats.org/officeDocument/2006/relationships/hyperlink" Target="https://musicalyst.com/genre/adult-standard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slide" Target="slide1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pen.spotify.com/intl-es/track/0yLchb1kn0jtEgIRtoTCwq" TargetMode="External"/><Relationship Id="rId5" Type="http://schemas.openxmlformats.org/officeDocument/2006/relationships/hyperlink" Target="https://open.spotify.com/intl-es/track/3zBhihYUHBmGd2bcQIobrF" TargetMode="External"/><Relationship Id="rId4" Type="http://schemas.openxmlformats.org/officeDocument/2006/relationships/hyperlink" Target="https://musicalyst.com/genre/sou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slide" Target="slide1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pen.spotify.com/intl-es/track/54eZmuggBFJbV7k248bTTt" TargetMode="External"/><Relationship Id="rId5" Type="http://schemas.openxmlformats.org/officeDocument/2006/relationships/hyperlink" Target="https://open.spotify.com/intl-es/track/1g24LmZ5xzNyoh5vQkqGGU" TargetMode="External"/><Relationship Id="rId4" Type="http://schemas.openxmlformats.org/officeDocument/2006/relationships/hyperlink" Target="https://musicalyst.com/genre/soft-rock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hyperlink" Target="https://musicalyst.com/genre/soft-rock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hyperlink" Target="https://open.spotify.com/track/2g5egJm0qwJPKgpblzIHlI" TargetMode="External"/><Relationship Id="rId4" Type="http://schemas.openxmlformats.org/officeDocument/2006/relationships/hyperlink" Target="https://open.spotify.com/track/3rVhzMzcN2A4Wdv1oFiceq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usicalyst.com/genre/new-wave-pop" TargetMode="External"/><Relationship Id="rId7" Type="http://schemas.openxmlformats.org/officeDocument/2006/relationships/slide" Target="slide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hyperlink" Target="https://open.spotify.com/intl-es/track/58EirkLFB6O6wwRN9JowHB" TargetMode="External"/><Relationship Id="rId4" Type="http://schemas.openxmlformats.org/officeDocument/2006/relationships/hyperlink" Target="https://open.spotify.com/track/0ZfZaT7NByalxa6bct5G67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intl-es/track/6eBK3edMW7bEzecF1eCezc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0.xml"/><Relationship Id="rId5" Type="http://schemas.openxmlformats.org/officeDocument/2006/relationships/image" Target="../media/image16.png"/><Relationship Id="rId4" Type="http://schemas.openxmlformats.org/officeDocument/2006/relationships/hyperlink" Target="https://open.spotify.com/track/1EzU0oZsVdmiKc8Hfvqtb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19LO1iGPxZaL89gO3tNMq2" TargetMode="External"/><Relationship Id="rId7" Type="http://schemas.openxmlformats.org/officeDocument/2006/relationships/slide" Target="slide1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5kVSEpbyuLIVuPM1i2KivC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hyperlink" Target="https://musicalyst.com/genre/dance-pop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hyperlink" Target="https://open.spotify.com/track/5yh5RqpOXYN3iiJe07mNNf" TargetMode="External"/><Relationship Id="rId4" Type="http://schemas.openxmlformats.org/officeDocument/2006/relationships/hyperlink" Target="https://open.spotify.com/track/3MjUtNVVq3C8Fn0MP3zhX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album/1ocCLgHL5mq26ZAq8o8okG" TargetMode="External"/><Relationship Id="rId7" Type="http://schemas.openxmlformats.org/officeDocument/2006/relationships/slide" Target="slide10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0bYg9bo50gSsH3LtXe2SQn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05TOt5Vz4StdjMpEdFPlvB" TargetMode="External"/><Relationship Id="rId7" Type="http://schemas.openxmlformats.org/officeDocument/2006/relationships/slide" Target="slide1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3U4isOIWM3VvDubwSI3y7a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0oaY19dUwZimIgzn3ZZLZO" TargetMode="External"/><Relationship Id="rId7" Type="http://schemas.openxmlformats.org/officeDocument/2006/relationships/slide" Target="slide10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2yLa0QULdQr0qAIvVwN6B5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7nzychSg6hRwlcuAzbJdot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0.xml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es/iconos-gratis/conclusio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usic_download" TargetMode="External"/><Relationship Id="rId13" Type="http://schemas.openxmlformats.org/officeDocument/2006/relationships/hyperlink" Target="https://www.thechartbook.co.uk/the-usa-collection/billboard-best-sellers-in-stores-1940-1958/" TargetMode="External"/><Relationship Id="rId3" Type="http://schemas.openxmlformats.org/officeDocument/2006/relationships/hyperlink" Target="https://www.fiftiesstore.com/ami-i-jukebox-1958-200-selections-restored.html" TargetMode="External"/><Relationship Id="rId7" Type="http://schemas.openxmlformats.org/officeDocument/2006/relationships/hyperlink" Target="https://en.wikipedia.org/wiki/Billboard_(magazine)" TargetMode="External"/><Relationship Id="rId12" Type="http://schemas.openxmlformats.org/officeDocument/2006/relationships/hyperlink" Target="https://en.wikipedia.org/wiki/Ricky_Nelso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Record_chart" TargetMode="External"/><Relationship Id="rId11" Type="http://schemas.openxmlformats.org/officeDocument/2006/relationships/hyperlink" Target="https://en.wikipedia.org/wiki/Poor_Little_Fool" TargetMode="External"/><Relationship Id="rId5" Type="http://schemas.openxmlformats.org/officeDocument/2006/relationships/hyperlink" Target="https://en.wikipedia.org/wiki/Music_industry" TargetMode="External"/><Relationship Id="rId10" Type="http://schemas.openxmlformats.org/officeDocument/2006/relationships/hyperlink" Target="https://en.wikipedia.org/wiki/Airplay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s://en.wikipedia.org/wiki/Music_streaming" TargetMode="External"/><Relationship Id="rId14" Type="http://schemas.openxmlformats.org/officeDocument/2006/relationships/hyperlink" Target="https://en.wikipedia.org/wiki/Billboard_Hot_100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es/iconos-gratis/conclusion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open.spotify.com/track/3fH4KjXFYMmljxrcGrbPj9" TargetMode="External"/><Relationship Id="rId5" Type="http://schemas.openxmlformats.org/officeDocument/2006/relationships/hyperlink" Target="https://www.billboard.com/lists/artists-most-number-one-hits-all-time-hot-100/mariah-carey-18" TargetMode="External"/><Relationship Id="rId4" Type="http://schemas.openxmlformats.org/officeDocument/2006/relationships/image" Target="../media/image3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mailto:jorgegmayorgas@gmail.com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linkedin.com/in/jgimenezm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reemium" TargetMode="External"/><Relationship Id="rId3" Type="http://schemas.openxmlformats.org/officeDocument/2006/relationships/hyperlink" Target="https://en.wikipedia.org/wiki/Streaming_media" TargetMode="External"/><Relationship Id="rId7" Type="http://schemas.openxmlformats.org/officeDocument/2006/relationships/hyperlink" Target="https://en.wikipedia.org/wiki/Digital_rights_manageme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Music_streaming_service" TargetMode="External"/><Relationship Id="rId11" Type="http://schemas.openxmlformats.org/officeDocument/2006/relationships/image" Target="../media/image6.jpeg"/><Relationship Id="rId5" Type="http://schemas.openxmlformats.org/officeDocument/2006/relationships/hyperlink" Target="https://en.wikipedia.org/wiki/Martin_Lorentzon" TargetMode="External"/><Relationship Id="rId10" Type="http://schemas.openxmlformats.org/officeDocument/2006/relationships/hyperlink" Target="https://en.wikipedia.org/wiki/Spotify" TargetMode="External"/><Relationship Id="rId4" Type="http://schemas.openxmlformats.org/officeDocument/2006/relationships/hyperlink" Target="https://en.wikipedia.org/wiki/Daniel_Ek" TargetMode="External"/><Relationship Id="rId9" Type="http://schemas.openxmlformats.org/officeDocument/2006/relationships/hyperlink" Target="https://en.wikipedia.org/wiki/QQ_Music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kaggle.com/datasets/thedevastator/billboard-hot-100-audio-feature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spotify.com/documentation/web-api/reference/get-audio-featur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killthedj.com/spotify-makes-up-music-genre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hyperlink" Target="https://www.flaticon.es/iconos-gratis/metodologia" TargetMode="External"/><Relationship Id="rId4" Type="http://schemas.openxmlformats.org/officeDocument/2006/relationships/hyperlink" Target="https://developer.spotify.com/documentation/web-api/reference/get-audio-feature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B799020-4ABD-4E8C-8F34-FD42A314F7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918" y="1028700"/>
            <a:ext cx="10614211" cy="1152712"/>
          </a:xfrm>
        </p:spPr>
        <p:txBody>
          <a:bodyPr rtlCol="0"/>
          <a:lstStyle/>
          <a:p>
            <a:pPr rtl="0"/>
            <a:r>
              <a:rPr lang="es-ES" dirty="0"/>
              <a:t>EDA ABOUT </a:t>
            </a:r>
            <a:r>
              <a:rPr lang="es-ES" dirty="0" err="1"/>
              <a:t>billboard</a:t>
            </a:r>
            <a:r>
              <a:rPr lang="es-ES" dirty="0"/>
              <a:t> </a:t>
            </a:r>
            <a:r>
              <a:rPr lang="es-ES" dirty="0" err="1"/>
              <a:t>hot</a:t>
            </a:r>
            <a:r>
              <a:rPr lang="es-ES" dirty="0"/>
              <a:t> 100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6968B250-ACDF-4D57-BD3E-D18F93E45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08518"/>
            <a:ext cx="9144000" cy="609600"/>
          </a:xfrm>
        </p:spPr>
        <p:txBody>
          <a:bodyPr rtlCol="0"/>
          <a:lstStyle/>
          <a:p>
            <a:pPr rtl="0"/>
            <a:r>
              <a:rPr lang="es-ES" dirty="0"/>
              <a:t>Jorge Giménez</a:t>
            </a:r>
          </a:p>
        </p:txBody>
      </p:sp>
      <p:pic>
        <p:nvPicPr>
          <p:cNvPr id="8" name="Marcador de posición de imagen 7" descr="Primer lugar de un reproductor de registro">
            <a:extLst>
              <a:ext uri="{FF2B5EF4-FFF2-40B4-BE49-F238E27FC236}">
                <a16:creationId xmlns:a16="http://schemas.microsoft.com/office/drawing/2014/main" id="{33532A47-3BF0-4F92-A773-5C134A954C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3302" y="3351746"/>
            <a:ext cx="7519558" cy="3506255"/>
          </a:xfrm>
        </p:spPr>
      </p:pic>
    </p:spTree>
    <p:extLst>
      <p:ext uri="{BB962C8B-B14F-4D97-AF65-F5344CB8AC3E}">
        <p14:creationId xmlns:p14="http://schemas.microsoft.com/office/powerpoint/2010/main" val="300579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727B81-0B8B-4365-8134-80651A12C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 rtlCol="0">
            <a:normAutofit/>
          </a:bodyPr>
          <a:lstStyle/>
          <a:p>
            <a:pPr rtl="0"/>
            <a:r>
              <a:rPr lang="es-ES" sz="2400" dirty="0" err="1"/>
              <a:t>Index</a:t>
            </a:r>
            <a:r>
              <a:rPr lang="es-ES" sz="2400" dirty="0"/>
              <a:t> </a:t>
            </a:r>
            <a:r>
              <a:rPr lang="es-ES" sz="2400" dirty="0" err="1"/>
              <a:t>of</a:t>
            </a:r>
            <a:r>
              <a:rPr lang="es-ES" sz="2400" dirty="0"/>
              <a:t> </a:t>
            </a:r>
            <a:r>
              <a:rPr lang="es-ES" sz="2400" dirty="0" err="1"/>
              <a:t>graphs</a:t>
            </a:r>
            <a:r>
              <a:rPr lang="es-ES" sz="2400" dirty="0"/>
              <a:t> </a:t>
            </a:r>
            <a:r>
              <a:rPr lang="es-ES" sz="2400" dirty="0" err="1"/>
              <a:t>by</a:t>
            </a:r>
            <a:r>
              <a:rPr lang="es-ES" sz="2400" dirty="0"/>
              <a:t> MUSICAL </a:t>
            </a:r>
            <a:r>
              <a:rPr lang="es-ES" sz="2400" dirty="0" err="1"/>
              <a:t>genre</a:t>
            </a:r>
            <a:endParaRPr lang="es-ES" sz="2400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C67144F-BC65-415D-8EA3-197F1BA0D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11096"/>
            <a:ext cx="4114800" cy="457200"/>
          </a:xfrm>
        </p:spPr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22B97E7-EFA7-4FCE-85AE-3715915092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FDF3FA-E37C-4F01-AB1A-E1179A1A7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pPr rtl="0"/>
              <a:t>10</a:t>
            </a:fld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57C493C6-47E2-EDBB-9139-ACD8BCC92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603500"/>
            <a:ext cx="3761118" cy="3468688"/>
          </a:xfrm>
        </p:spPr>
        <p:txBody>
          <a:bodyPr>
            <a:normAutofit/>
          </a:bodyPr>
          <a:lstStyle/>
          <a:p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3" action="ppaction://hlinksldjump"/>
              </a:rPr>
              <a:t>January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3" action="ppaction://hlinksldjump"/>
              </a:rPr>
              <a:t> 1958 </a:t>
            </a:r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3" action="ppaction://hlinksldjump"/>
              </a:rPr>
              <a:t>December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3" action="ppaction://hlinksldjump"/>
              </a:rPr>
              <a:t> 1962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4" action="ppaction://hlinksldjump"/>
              </a:rPr>
              <a:t>January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4" action="ppaction://hlinksldjump"/>
              </a:rPr>
              <a:t> 1963 </a:t>
            </a:r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4" action="ppaction://hlinksldjump"/>
              </a:rPr>
              <a:t>December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4" action="ppaction://hlinksldjump"/>
              </a:rPr>
              <a:t> 1967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5" action="ppaction://hlinksldjump"/>
              </a:rPr>
              <a:t>January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5" action="ppaction://hlinksldjump"/>
              </a:rPr>
              <a:t> 1968 </a:t>
            </a:r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5" action="ppaction://hlinksldjump"/>
              </a:rPr>
              <a:t>December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5" action="ppaction://hlinksldjump"/>
              </a:rPr>
              <a:t> 1972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6" action="ppaction://hlinksldjump"/>
              </a:rPr>
              <a:t>January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6" action="ppaction://hlinksldjump"/>
              </a:rPr>
              <a:t> 1973 </a:t>
            </a:r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6" action="ppaction://hlinksldjump"/>
              </a:rPr>
              <a:t>December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6" action="ppaction://hlinksldjump"/>
              </a:rPr>
              <a:t> 1977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January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 1978 </a:t>
            </a:r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December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 1982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8" action="ppaction://hlinksldjump"/>
              </a:rPr>
              <a:t>January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8" action="ppaction://hlinksldjump"/>
              </a:rPr>
              <a:t> 1983 </a:t>
            </a:r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8" action="ppaction://hlinksldjump"/>
              </a:rPr>
              <a:t>December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8" action="ppaction://hlinksldjump"/>
              </a:rPr>
              <a:t> 1987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9" action="ppaction://hlinksldjump"/>
              </a:rPr>
              <a:t>January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9" action="ppaction://hlinksldjump"/>
              </a:rPr>
              <a:t> 1988 </a:t>
            </a:r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9" action="ppaction://hlinksldjump"/>
              </a:rPr>
              <a:t>December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9" action="ppaction://hlinksldjump"/>
              </a:rPr>
              <a:t> 1992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Marcador de contenido 7">
            <a:extLst>
              <a:ext uri="{FF2B5EF4-FFF2-40B4-BE49-F238E27FC236}">
                <a16:creationId xmlns:a16="http://schemas.microsoft.com/office/drawing/2014/main" id="{0F46BE55-CACB-F2F0-3303-9A7E444A3E38}"/>
              </a:ext>
            </a:extLst>
          </p:cNvPr>
          <p:cNvSpPr txBox="1">
            <a:spLocks/>
          </p:cNvSpPr>
          <p:nvPr/>
        </p:nvSpPr>
        <p:spPr>
          <a:xfrm>
            <a:off x="7059282" y="2603500"/>
            <a:ext cx="3761118" cy="34686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10" action="ppaction://hlinksldjump"/>
              </a:rPr>
              <a:t>January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0" action="ppaction://hlinksldjump"/>
              </a:rPr>
              <a:t> 1993 </a:t>
            </a:r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10" action="ppaction://hlinksldjump"/>
              </a:rPr>
              <a:t>December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0" action="ppaction://hlinksldjump"/>
              </a:rPr>
              <a:t> 1997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9" action="ppaction://hlinksldjump"/>
              </a:rPr>
              <a:t>January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9" action="ppaction://hlinksldjump"/>
              </a:rPr>
              <a:t> 1998 </a:t>
            </a:r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9" action="ppaction://hlinksldjump"/>
              </a:rPr>
              <a:t>December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9" action="ppaction://hlinksldjump"/>
              </a:rPr>
              <a:t> 2002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11" action="ppaction://hlinksldjump"/>
              </a:rPr>
              <a:t>January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1" action="ppaction://hlinksldjump"/>
              </a:rPr>
              <a:t> 2003 </a:t>
            </a:r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11" action="ppaction://hlinksldjump"/>
              </a:rPr>
              <a:t>December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1" action="ppaction://hlinksldjump"/>
              </a:rPr>
              <a:t> 2007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/>
              </a:rPr>
              <a:t>January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/>
              </a:rPr>
              <a:t> 2008 </a:t>
            </a:r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/>
              </a:rPr>
              <a:t>December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/>
              </a:rPr>
              <a:t> 2012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/>
              </a:rPr>
              <a:t>January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/>
              </a:rPr>
              <a:t> 2013 </a:t>
            </a:r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/>
              </a:rPr>
              <a:t>December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/>
              </a:rPr>
              <a:t> 2017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14" action="ppaction://hlinksldjump"/>
              </a:rPr>
              <a:t>January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4" action="ppaction://hlinksldjump"/>
              </a:rPr>
              <a:t> 2018 </a:t>
            </a:r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14" action="ppaction://hlinksldjump"/>
              </a:rPr>
              <a:t>December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4" action="ppaction://hlinksldjump"/>
              </a:rPr>
              <a:t> 2023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contenido 7">
            <a:hlinkClick r:id="rId15" action="ppaction://hlinksldjump"/>
            <a:extLst>
              <a:ext uri="{FF2B5EF4-FFF2-40B4-BE49-F238E27FC236}">
                <a16:creationId xmlns:a16="http://schemas.microsoft.com/office/drawing/2014/main" id="{11F0F4E0-FFD6-9B4C-9B0C-D4A24654C7A5}"/>
              </a:ext>
            </a:extLst>
          </p:cNvPr>
          <p:cNvSpPr txBox="1">
            <a:spLocks/>
          </p:cNvSpPr>
          <p:nvPr/>
        </p:nvSpPr>
        <p:spPr>
          <a:xfrm>
            <a:off x="5132718" y="5865436"/>
            <a:ext cx="1416908" cy="39407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900" u="sng" dirty="0" err="1">
                <a:latin typeface="Arial" panose="020B0604020202020204" pitchFamily="34" charset="0"/>
                <a:cs typeface="Arial" panose="020B0604020202020204" pitchFamily="34" charset="0"/>
                <a:hlinkClick r:id="rId15" action="ppaction://hlinksldjump"/>
              </a:rPr>
              <a:t>Conclusions</a:t>
            </a:r>
            <a:endParaRPr lang="es-ES" sz="19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408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1800" dirty="0" err="1"/>
              <a:t>January</a:t>
            </a:r>
            <a:r>
              <a:rPr lang="es-ES" sz="1800" dirty="0"/>
              <a:t> 1958 </a:t>
            </a:r>
            <a:r>
              <a:rPr lang="es-ES" sz="1800" dirty="0" err="1"/>
              <a:t>December</a:t>
            </a:r>
            <a:r>
              <a:rPr lang="es-ES" sz="1800" dirty="0"/>
              <a:t> 1962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br>
              <a:rPr lang="es-ES" sz="20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Brill Building Pop es un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 tooltip="Subgénero musical"/>
              </a:rPr>
              <a:t> subgénero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de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 tooltip="Música pop"/>
              </a:rPr>
              <a:t>la música pop </a:t>
            </a:r>
            <a:r>
              <a:rPr lang="es-ES" sz="1200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[1]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que tomó su nombre del </a:t>
            </a:r>
            <a:r>
              <a:rPr lang="es-ES" sz="1200" b="0" i="0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 tooltip="Edificio brillante"/>
              </a:rPr>
              <a:t>Brill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 tooltip="Edificio brillante"/>
              </a:rPr>
              <a:t> </a:t>
            </a:r>
            <a:r>
              <a:rPr lang="es-ES" sz="1200" b="0" i="0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 tooltip="Edificio brillante"/>
              </a:rPr>
              <a:t>Building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en la ciudad de Nueva York, donde numerosos equipos de compositores profesionales escribieron material para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7" tooltip="Grupo de chicas"/>
              </a:rPr>
              <a:t>niñas. grupos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8" tooltip="ídolo adolescente"/>
              </a:rPr>
              <a:t>ídolos adolescentes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 principios de la década de 1960</a:t>
            </a:r>
            <a:r>
              <a:rPr lang="es-E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entradas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tiene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ctr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9"/>
              </a:rPr>
              <a:t>Paul Anka con (All of a Sudden) My Heart Sings 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10"/>
              </a:rPr>
              <a:t>Chubby Checker con (Dance The) Mess Around 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2000" b="0" i="0" dirty="0">
                <a:solidFill>
                  <a:srgbClr val="000000"/>
                </a:solidFill>
                <a:effectLst/>
                <a:latin typeface="Segoe WPC"/>
              </a:rPr>
            </a:b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11</a:t>
            </a:fld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0C1AC1F-FE6D-B56F-CBA4-6AC69BDD27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5696" y="2368550"/>
            <a:ext cx="4520242" cy="3710998"/>
          </a:xfrm>
          <a:prstGeom prst="rect">
            <a:avLst/>
          </a:prstGeom>
        </p:spPr>
      </p:pic>
      <p:sp>
        <p:nvSpPr>
          <p:cNvPr id="5" name="CuadroTexto 4">
            <a:hlinkClick r:id="rId12" action="ppaction://hlinksldjump"/>
            <a:extLst>
              <a:ext uri="{FF2B5EF4-FFF2-40B4-BE49-F238E27FC236}">
                <a16:creationId xmlns:a16="http://schemas.microsoft.com/office/drawing/2014/main" id="{4ED25F51-A9EC-4A50-97EA-C1B5645B0B67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/>
              </a:rPr>
              <a:t>Index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64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171EF2C-2B4F-928F-694D-1C767AAD0BE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1800" dirty="0" err="1"/>
              <a:t>January</a:t>
            </a:r>
            <a:r>
              <a:rPr lang="es-ES" sz="1800" dirty="0"/>
              <a:t> 1963 </a:t>
            </a:r>
            <a:r>
              <a:rPr lang="es-ES" sz="1800" dirty="0" err="1"/>
              <a:t>December</a:t>
            </a:r>
            <a:r>
              <a:rPr lang="es-ES" sz="1800" dirty="0"/>
              <a:t> 1967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Brill Building Pop 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sigue dominando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género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entradas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tiene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sigue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A</a:t>
            </a: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dult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 </a:t>
            </a: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standards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ctr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Steve Lawrence con (I Don't Care) Only Love Me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The Temptations con (I Know) I'm Losing You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12</a:t>
            </a:fld>
            <a:endParaRPr lang="es-ES" dirty="0"/>
          </a:p>
        </p:txBody>
      </p:sp>
      <p:sp>
        <p:nvSpPr>
          <p:cNvPr id="3" name="CuadroTexto 2">
            <a:hlinkClick r:id="rId7" action="ppaction://hlinksldjump"/>
            <a:extLst>
              <a:ext uri="{FF2B5EF4-FFF2-40B4-BE49-F238E27FC236}">
                <a16:creationId xmlns:a16="http://schemas.microsoft.com/office/drawing/2014/main" id="{A4B817A0-A4A0-CC7D-B055-AF4FB6CFAC47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Index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202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B8FE8EFD-2FC1-C609-C80D-30D58AEF8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74" y="2207899"/>
            <a:ext cx="4521600" cy="3711600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1800" dirty="0" err="1"/>
              <a:t>January</a:t>
            </a:r>
            <a:r>
              <a:rPr lang="es-ES" sz="1800" dirty="0"/>
              <a:t> 1968 </a:t>
            </a:r>
            <a:r>
              <a:rPr lang="es-ES" sz="1800" dirty="0" err="1"/>
              <a:t>December</a:t>
            </a:r>
            <a:r>
              <a:rPr lang="es-ES" sz="1800" dirty="0"/>
              <a:t> 1972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Ahora el género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Soul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está en primer puesto con números 1 como 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Otis Redding con (</a:t>
            </a:r>
            <a:r>
              <a:rPr lang="en-U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Sittin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' On) The Dock Of The Bay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Diana Ross con </a:t>
            </a:r>
            <a:r>
              <a:rPr lang="en-U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Ain't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 No Mountain High Enough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resto de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géneros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están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muy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igualados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cercanos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al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género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soul</a:t>
            </a:r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13</a:t>
            </a:fld>
            <a:endParaRPr lang="es-ES" dirty="0"/>
          </a:p>
        </p:txBody>
      </p:sp>
      <p:sp>
        <p:nvSpPr>
          <p:cNvPr id="2" name="CuadroTexto 1">
            <a:hlinkClick r:id="rId7" action="ppaction://hlinksldjump"/>
            <a:extLst>
              <a:ext uri="{FF2B5EF4-FFF2-40B4-BE49-F238E27FC236}">
                <a16:creationId xmlns:a16="http://schemas.microsoft.com/office/drawing/2014/main" id="{B32256EF-2B7D-538E-3C2C-D47FC1DBB885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Index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292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BE46EA1F-35E8-E695-34BE-20F812998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5" y="2207899"/>
            <a:ext cx="4636823" cy="3711600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1800" dirty="0" err="1"/>
              <a:t>January</a:t>
            </a:r>
            <a:r>
              <a:rPr lang="es-ES" sz="1800" dirty="0"/>
              <a:t> 1973 </a:t>
            </a:r>
            <a:r>
              <a:rPr lang="es-ES" sz="1800" dirty="0" err="1"/>
              <a:t>December</a:t>
            </a:r>
            <a:r>
              <a:rPr lang="es-ES" sz="1800" dirty="0"/>
              <a:t> 1977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r>
              <a:rPr lang="es-ES" sz="120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género </a:t>
            </a:r>
            <a:r>
              <a:rPr lang="es-ES" sz="120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soul</a:t>
            </a:r>
            <a:r>
              <a:rPr lang="es-ES" sz="120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pasa cuarto lugar y da paso a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s-ES" sz="120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ellow</a:t>
            </a:r>
            <a:r>
              <a:rPr lang="es-ES" sz="120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s-ES" sz="120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old y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S</a:t>
            </a:r>
            <a:r>
              <a:rPr lang="es-ES" sz="120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oft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 Rock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s-ES" sz="120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ellow</a:t>
            </a:r>
            <a:r>
              <a:rPr lang="es-ES" sz="120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s-ES" sz="120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old 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un género que</a:t>
            </a:r>
            <a:r>
              <a:rPr lang="es-ES" sz="1200" i="0" dirty="0">
                <a:solidFill>
                  <a:srgbClr val="19141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contiene elementos de </a:t>
            </a:r>
            <a:r>
              <a:rPr lang="es-ES" sz="1200" i="0" dirty="0" err="1">
                <a:solidFill>
                  <a:srgbClr val="19141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soft</a:t>
            </a:r>
            <a:r>
              <a:rPr lang="es-ES" sz="1200" i="0" dirty="0">
                <a:solidFill>
                  <a:srgbClr val="19141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rock y folk rock, y tiene una fuerte correlación con el rock clásico orientado a álbumes de los años 60, 70 y 80. Se hace hincapié en la producción limpia, las armonías y las composiciones melódicas. </a:t>
            </a:r>
          </a:p>
          <a:p>
            <a:r>
              <a:rPr lang="es-ES" sz="1200" i="0" dirty="0">
                <a:solidFill>
                  <a:srgbClr val="19141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Dos números 1 de este género serían:</a:t>
            </a:r>
            <a:endParaRPr lang="en-US" sz="120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Ringo Starr con A Dose Of Rock 'N' Roll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s-E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America</a:t>
            </a:r>
            <a:r>
              <a:rPr lang="es-E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 con A </a:t>
            </a:r>
            <a:r>
              <a:rPr lang="es-E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Horse</a:t>
            </a:r>
            <a:r>
              <a:rPr lang="es-E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 </a:t>
            </a:r>
            <a:r>
              <a:rPr lang="es-E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With</a:t>
            </a:r>
            <a:r>
              <a:rPr lang="es-E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 No </a:t>
            </a:r>
            <a:r>
              <a:rPr lang="es-E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Name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14</a:t>
            </a:fld>
            <a:endParaRPr lang="es-ES" dirty="0"/>
          </a:p>
        </p:txBody>
      </p:sp>
      <p:sp>
        <p:nvSpPr>
          <p:cNvPr id="2" name="CuadroTexto 1">
            <a:hlinkClick r:id="rId7" action="ppaction://hlinksldjump"/>
            <a:extLst>
              <a:ext uri="{FF2B5EF4-FFF2-40B4-BE49-F238E27FC236}">
                <a16:creationId xmlns:a16="http://schemas.microsoft.com/office/drawing/2014/main" id="{5F929E10-BAF9-DD45-564F-BD401B791660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Index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690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1800" dirty="0" err="1"/>
              <a:t>January</a:t>
            </a:r>
            <a:r>
              <a:rPr lang="es-ES" sz="1800" dirty="0"/>
              <a:t> 1978 </a:t>
            </a:r>
            <a:r>
              <a:rPr lang="es-ES" sz="1800" dirty="0" err="1"/>
              <a:t>December</a:t>
            </a:r>
            <a:r>
              <a:rPr lang="es-ES" sz="1800" dirty="0"/>
              <a:t> 1982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Soft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 Rock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entradas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tiene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ctr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Bee Gees con (The Lights Went Out In) Massachusetts</a:t>
            </a:r>
            <a:endParaRPr lang="es-ES" sz="12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Olivia Newton-John con A Little More Love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15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4D07189-ECAC-C4EF-E28F-CC63AD1B953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FACFB86-8F48-14FC-7493-1C8AF05E90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84" y="2207900"/>
            <a:ext cx="4679154" cy="3711599"/>
          </a:xfrm>
          <a:prstGeom prst="rect">
            <a:avLst/>
          </a:prstGeom>
        </p:spPr>
      </p:pic>
      <p:sp>
        <p:nvSpPr>
          <p:cNvPr id="5" name="CuadroTexto 4">
            <a:hlinkClick r:id="rId8" action="ppaction://hlinksldjump"/>
            <a:extLst>
              <a:ext uri="{FF2B5EF4-FFF2-40B4-BE49-F238E27FC236}">
                <a16:creationId xmlns:a16="http://schemas.microsoft.com/office/drawing/2014/main" id="{9E58BB21-899E-AE2C-EE05-8B5AE420C7E7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8" action="ppaction://hlinksldjump"/>
              </a:rPr>
              <a:t>Index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458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1800" dirty="0" err="1"/>
              <a:t>January</a:t>
            </a:r>
            <a:r>
              <a:rPr lang="es-ES" sz="1800" dirty="0"/>
              <a:t> 1983 </a:t>
            </a:r>
            <a:r>
              <a:rPr lang="es-ES" sz="1800" dirty="0" err="1"/>
              <a:t>December</a:t>
            </a:r>
            <a:r>
              <a:rPr lang="es-ES" sz="1800" dirty="0"/>
              <a:t> 1987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Soft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Rock sigue dominando con </a:t>
            </a: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Mellow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Gold en segundo lugar. </a:t>
            </a:r>
          </a:p>
          <a:p>
            <a:pPr algn="l"/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 tercer lugar irrumpe 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New Wave Pop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The Human League con (Keep Feeling) Fascination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Chubby Checker con (Dance The) Mess Around 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16</a:t>
            </a:fld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977B111-3E5D-BB6D-9302-F262B44FB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151" y="2116284"/>
            <a:ext cx="4479475" cy="3895432"/>
          </a:xfrm>
          <a:prstGeom prst="rect">
            <a:avLst/>
          </a:prstGeom>
        </p:spPr>
      </p:pic>
      <p:sp>
        <p:nvSpPr>
          <p:cNvPr id="2" name="CuadroTexto 1">
            <a:hlinkClick r:id="rId7" action="ppaction://hlinksldjump"/>
            <a:extLst>
              <a:ext uri="{FF2B5EF4-FFF2-40B4-BE49-F238E27FC236}">
                <a16:creationId xmlns:a16="http://schemas.microsoft.com/office/drawing/2014/main" id="{1FB9FD29-498B-6A5B-52DD-03CCD8E6BC51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Index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864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1800" dirty="0" err="1"/>
              <a:t>January</a:t>
            </a:r>
            <a:r>
              <a:rPr lang="es-ES" sz="1800" dirty="0"/>
              <a:t> 1988 </a:t>
            </a:r>
            <a:r>
              <a:rPr lang="es-ES" sz="1800" dirty="0" err="1"/>
              <a:t>December</a:t>
            </a:r>
            <a:r>
              <a:rPr lang="es-ES" sz="1800" dirty="0"/>
              <a:t> 1992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 este periodo los géneros están muy igualados, Rock tiene el primer lugar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Bryan Adams con (Everything I Do) I Do It For You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Bon Jovi con (You Want To) Make A Memory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17</a:t>
            </a:fld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2AFF500-EAAE-FAA5-44DA-5F87ACF7AB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004" y="2368550"/>
            <a:ext cx="4489149" cy="3711599"/>
          </a:xfrm>
          <a:prstGeom prst="rect">
            <a:avLst/>
          </a:prstGeom>
        </p:spPr>
      </p:pic>
      <p:sp>
        <p:nvSpPr>
          <p:cNvPr id="2" name="CuadroTexto 1">
            <a:hlinkClick r:id="rId6" action="ppaction://hlinksldjump"/>
            <a:extLst>
              <a:ext uri="{FF2B5EF4-FFF2-40B4-BE49-F238E27FC236}">
                <a16:creationId xmlns:a16="http://schemas.microsoft.com/office/drawing/2014/main" id="{63E6BE4A-0B99-0B48-C040-EBA1B7716F4C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6" action="ppaction://hlinksldjump"/>
              </a:rPr>
              <a:t>Index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111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1800" dirty="0" err="1"/>
              <a:t>January</a:t>
            </a:r>
            <a:r>
              <a:rPr lang="es-ES" sz="1800" dirty="0"/>
              <a:t> 1993 </a:t>
            </a:r>
            <a:r>
              <a:rPr lang="es-ES" sz="1800" dirty="0" err="1"/>
              <a:t>December</a:t>
            </a:r>
            <a:r>
              <a:rPr lang="es-ES" sz="1800" dirty="0"/>
              <a:t> 1997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Hip Hop y otros géneros desbancan al Rock del número uno. Hip Hop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tiene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Coolio Featuring L.V. con </a:t>
            </a:r>
            <a:r>
              <a:rPr lang="en-U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Gangsta's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 Paradise (From "Dangerous Minds")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TLC con </a:t>
            </a:r>
            <a:r>
              <a:rPr lang="en-U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Ain't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 2 Proud 2 Beg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18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1B07C59-6B81-00F7-B0F9-F0FF0864439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1B0AAA4-A273-1CFF-43A9-C08FF8242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18962"/>
            <a:ext cx="4626000" cy="3603867"/>
          </a:xfrm>
          <a:prstGeom prst="rect">
            <a:avLst/>
          </a:prstGeom>
        </p:spPr>
      </p:pic>
      <p:sp>
        <p:nvSpPr>
          <p:cNvPr id="7" name="CuadroTexto 6">
            <a:hlinkClick r:id="rId7" action="ppaction://hlinksldjump"/>
            <a:extLst>
              <a:ext uri="{FF2B5EF4-FFF2-40B4-BE49-F238E27FC236}">
                <a16:creationId xmlns:a16="http://schemas.microsoft.com/office/drawing/2014/main" id="{5E6C5A1A-8104-8EDF-4EB5-E23CC11AB597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Index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677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1800" dirty="0" err="1"/>
              <a:t>January</a:t>
            </a:r>
            <a:r>
              <a:rPr lang="es-ES" sz="1800" dirty="0"/>
              <a:t> 1998 </a:t>
            </a:r>
            <a:r>
              <a:rPr lang="es-ES" sz="1800" dirty="0" err="1"/>
              <a:t>December</a:t>
            </a:r>
            <a:r>
              <a:rPr lang="es-ES" sz="1800" dirty="0"/>
              <a:t> 2002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éxitos en este periodo están distribuidos de forma similar. </a:t>
            </a:r>
          </a:p>
          <a:p>
            <a:pPr algn="l"/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Dance Pop 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pasa a ser el más exitoso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Britney Spears con ...Baby One More Time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Céline Dion con (If There Was) Any Other Way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19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8E29175-8C4A-4F9F-0060-2378F8A92BE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AC52CBD-E96B-B2D8-B271-959679BE6A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7171" y="2210400"/>
            <a:ext cx="4653171" cy="3711600"/>
          </a:xfrm>
          <a:prstGeom prst="rect">
            <a:avLst/>
          </a:prstGeom>
        </p:spPr>
      </p:pic>
      <p:sp>
        <p:nvSpPr>
          <p:cNvPr id="7" name="CuadroTexto 6">
            <a:hlinkClick r:id="rId8" action="ppaction://hlinksldjump"/>
            <a:extLst>
              <a:ext uri="{FF2B5EF4-FFF2-40B4-BE49-F238E27FC236}">
                <a16:creationId xmlns:a16="http://schemas.microsoft.com/office/drawing/2014/main" id="{76617C50-098E-90B2-06B4-FBAF1250E37A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8" action="ppaction://hlinksldjump"/>
              </a:rPr>
              <a:t>Index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613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FCC368-94C3-4438-BABC-31C920479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16" y="586633"/>
            <a:ext cx="3125336" cy="3611584"/>
          </a:xfrm>
        </p:spPr>
        <p:txBody>
          <a:bodyPr rtlCol="0"/>
          <a:lstStyle/>
          <a:p>
            <a:pPr rtl="0"/>
            <a:r>
              <a:rPr lang="es-ES"/>
              <a:t>Agenda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E23649-3D75-4D6D-8156-51D7E6B1771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78375" y="863600"/>
            <a:ext cx="3441700" cy="5130800"/>
          </a:xfrm>
        </p:spPr>
        <p:txBody>
          <a:bodyPr rtlCol="0"/>
          <a:lstStyle/>
          <a:p>
            <a:pPr rtl="0"/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Billboard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Hot 100</a:t>
            </a:r>
          </a:p>
          <a:p>
            <a:pPr rtl="0"/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Spotify</a:t>
            </a:r>
          </a:p>
          <a:p>
            <a:pPr rtl="0"/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Metholodogy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Songs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and musical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genres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Genres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danceability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Curiosities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endParaRPr lang="es-ES" dirty="0"/>
          </a:p>
        </p:txBody>
      </p:sp>
      <p:sp>
        <p:nvSpPr>
          <p:cNvPr id="13" name="Marcador de fecha 12">
            <a:extLst>
              <a:ext uri="{FF2B5EF4-FFF2-40B4-BE49-F238E27FC236}">
                <a16:creationId xmlns:a16="http://schemas.microsoft.com/office/drawing/2014/main" id="{6C36903A-8E11-4CCF-BB75-9C2BA05F8E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0111" y="6409170"/>
            <a:ext cx="3702392" cy="448830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D5E3C6B7-507C-4330-B4B5-6B3975EF0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rtlCol="0"/>
          <a:lstStyle/>
          <a:p>
            <a:pPr rtl="0"/>
            <a:fld id="{39A857F5-96C8-461D-A78C-38E92FE1C522}" type="slidenum">
              <a:rPr lang="es-ES" smtClean="0"/>
              <a:pPr/>
              <a:t>2</a:t>
            </a:fld>
            <a:endParaRPr lang="es-E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75F0C0E-614C-A35E-F48B-5ECD33152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75" y="83417"/>
            <a:ext cx="2579169" cy="127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he Spotify logo">
            <a:extLst>
              <a:ext uri="{FF2B5EF4-FFF2-40B4-BE49-F238E27FC236}">
                <a16:creationId xmlns:a16="http://schemas.microsoft.com/office/drawing/2014/main" id="{CCC5523A-FDE9-355C-BF03-8339E9F2E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497" y="1920140"/>
            <a:ext cx="4029006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D921EA0-E82A-1F97-768D-110AB971B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375" y="5053130"/>
            <a:ext cx="4643223" cy="66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80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January</a:t>
            </a:r>
            <a:r>
              <a:rPr lang="es-ES" sz="2000" dirty="0"/>
              <a:t> 2003 </a:t>
            </a:r>
            <a:r>
              <a:rPr lang="es-ES" sz="2000" dirty="0" err="1"/>
              <a:t>December</a:t>
            </a:r>
            <a:r>
              <a:rPr lang="es-ES" sz="2000" dirty="0"/>
              <a:t> 2007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Dance Pop sigue siendo el género más escuchado. </a:t>
            </a:r>
          </a:p>
          <a:p>
            <a:pPr algn="l"/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género Pop, en tercer lugar, tuvo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Nelly Furtado con All Good Things (Come To An End)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Mariah Carey con All I Want For Christmas Is You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aparece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canción de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todas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las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navidades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20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E4C14F3-0D1B-23F1-BABD-445A8064346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DCFA1AF-AAA2-2E73-AC97-39019C72E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20" y="2026568"/>
            <a:ext cx="4662559" cy="3895432"/>
          </a:xfrm>
          <a:prstGeom prst="rect">
            <a:avLst/>
          </a:prstGeom>
        </p:spPr>
      </p:pic>
      <p:sp>
        <p:nvSpPr>
          <p:cNvPr id="7" name="CuadroTexto 6">
            <a:hlinkClick r:id="rId7" action="ppaction://hlinksldjump"/>
            <a:extLst>
              <a:ext uri="{FF2B5EF4-FFF2-40B4-BE49-F238E27FC236}">
                <a16:creationId xmlns:a16="http://schemas.microsoft.com/office/drawing/2014/main" id="{752C42F6-D890-61D3-BFE2-23D6367C99EB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Index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908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1800" dirty="0" err="1"/>
              <a:t>January</a:t>
            </a:r>
            <a:r>
              <a:rPr lang="es-ES" sz="1800" dirty="0"/>
              <a:t> 2008 </a:t>
            </a:r>
            <a:r>
              <a:rPr lang="es-ES" sz="1800" dirty="0" err="1"/>
              <a:t>December</a:t>
            </a:r>
            <a:r>
              <a:rPr lang="es-ES" sz="1800" dirty="0"/>
              <a:t> 2012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género Pop sigue dominando en este periodo seguido de Dance Pop. </a:t>
            </a:r>
          </a:p>
          <a:p>
            <a:pPr algn="l"/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género Pop tuvo en este periodo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Adele con All I Ask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John Legend con All Of Me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21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9A4977D-10F3-1C9D-07B8-2E3366B557F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0A9FEF7-9D8F-09C3-5A37-CB6A10D10F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8" y="2210399"/>
            <a:ext cx="4620192" cy="3711599"/>
          </a:xfrm>
          <a:prstGeom prst="rect">
            <a:avLst/>
          </a:prstGeom>
        </p:spPr>
      </p:pic>
      <p:sp>
        <p:nvSpPr>
          <p:cNvPr id="7" name="CuadroTexto 6">
            <a:hlinkClick r:id="rId7" action="ppaction://hlinksldjump"/>
            <a:extLst>
              <a:ext uri="{FF2B5EF4-FFF2-40B4-BE49-F238E27FC236}">
                <a16:creationId xmlns:a16="http://schemas.microsoft.com/office/drawing/2014/main" id="{613F7792-35EE-9F6E-94A9-681685E79C83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Index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441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1800" dirty="0" err="1"/>
              <a:t>January</a:t>
            </a:r>
            <a:r>
              <a:rPr lang="es-ES" sz="1800" dirty="0"/>
              <a:t> 2013 </a:t>
            </a:r>
            <a:r>
              <a:rPr lang="es-ES" sz="1800" dirty="0" err="1"/>
              <a:t>December</a:t>
            </a:r>
            <a:r>
              <a:rPr lang="es-ES" sz="1800" dirty="0"/>
              <a:t> 2017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género Pop domina en este periodo seguido de Pop Rap y Rap. </a:t>
            </a:r>
          </a:p>
          <a:p>
            <a:pPr algn="l"/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 tuvo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Justin Bieber with song 2 Much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Taylor Swift with song ...Ready For It?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22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6BB01F6-A3F0-F83B-C1E2-58EEA9DCA49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77F34B3-933E-90E8-04C4-3005B3886A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59" y="2210399"/>
            <a:ext cx="4636681" cy="3711599"/>
          </a:xfrm>
          <a:prstGeom prst="rect">
            <a:avLst/>
          </a:prstGeom>
        </p:spPr>
      </p:pic>
      <p:sp>
        <p:nvSpPr>
          <p:cNvPr id="7" name="CuadroTexto 6">
            <a:hlinkClick r:id="rId7" action="ppaction://hlinksldjump"/>
            <a:extLst>
              <a:ext uri="{FF2B5EF4-FFF2-40B4-BE49-F238E27FC236}">
                <a16:creationId xmlns:a16="http://schemas.microsoft.com/office/drawing/2014/main" id="{3B82DE0B-75CC-DD26-CB59-FF3F69C73D94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Index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503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1800" dirty="0" err="1"/>
              <a:t>January</a:t>
            </a:r>
            <a:r>
              <a:rPr lang="es-ES" sz="1800" dirty="0"/>
              <a:t> 2018 </a:t>
            </a:r>
            <a:r>
              <a:rPr lang="es-ES" sz="1800" dirty="0" err="1"/>
              <a:t>December</a:t>
            </a:r>
            <a:r>
              <a:rPr lang="es-ES" sz="1800" dirty="0"/>
              <a:t> 2023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Para finalizar, el género Rap es el primero en este periodo más cercano a la actualidad. Aparece </a:t>
            </a: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Trap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por primera vez entre los 5 primeros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Roddy Ricch con Big Stepper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Anécdota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Mariah Carey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sigue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apareciendo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canción de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todas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las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navidades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género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Pop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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23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3C3ED90-3AB3-1F9A-D4D2-6AAA1445E8C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513614D-564F-D455-B5C4-BED5EF295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8" y="2210399"/>
            <a:ext cx="4620192" cy="3711599"/>
          </a:xfrm>
          <a:prstGeom prst="rect">
            <a:avLst/>
          </a:prstGeom>
        </p:spPr>
      </p:pic>
      <p:sp>
        <p:nvSpPr>
          <p:cNvPr id="7" name="CuadroTexto 6">
            <a:hlinkClick r:id="rId6" action="ppaction://hlinksldjump"/>
            <a:extLst>
              <a:ext uri="{FF2B5EF4-FFF2-40B4-BE49-F238E27FC236}">
                <a16:creationId xmlns:a16="http://schemas.microsoft.com/office/drawing/2014/main" id="{E25880F4-5751-E9C0-3061-347D40E311A8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6" action="ppaction://hlinksldjump"/>
              </a:rPr>
              <a:t>Index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751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2000" dirty="0" err="1"/>
              <a:t>Conclusions</a:t>
            </a:r>
            <a:r>
              <a:rPr lang="es-ES" sz="2000" dirty="0"/>
              <a:t> </a:t>
            </a:r>
            <a:r>
              <a:rPr lang="es-ES" sz="2000" dirty="0" err="1"/>
              <a:t>about</a:t>
            </a:r>
            <a:r>
              <a:rPr lang="es-ES" sz="2000" dirty="0"/>
              <a:t> musical </a:t>
            </a:r>
            <a:r>
              <a:rPr lang="es-ES" sz="2000" dirty="0" err="1"/>
              <a:t>genres</a:t>
            </a:r>
            <a:endParaRPr lang="es-ES" sz="2000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Según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Análisis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realizado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l"/>
            <a:endParaRPr lang="en-US" sz="1200" i="0" dirty="0"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De 1958 a 1972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Brill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Building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Pop es uno de lo más recurrentes</a:t>
            </a:r>
          </a:p>
          <a:p>
            <a:pPr lvl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De 1973 a 1992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Mellow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Gold es el que pasa a repetirse frecuentemente</a:t>
            </a:r>
          </a:p>
          <a:p>
            <a:pPr lvl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Del 1983 a 1992 destaca también New Wave Pop</a:t>
            </a:r>
          </a:p>
          <a:p>
            <a:pPr lvl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Del 1993 a 2007 aparecen números 1 con géneros muy bailables como </a:t>
            </a:r>
          </a:p>
          <a:p>
            <a:pPr lvl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Hip Hop,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Rythm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&amp; Blues y Rap</a:t>
            </a:r>
          </a:p>
          <a:p>
            <a:pPr lvl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De 2008 hasta 2023 el género Pop es el que más domina</a:t>
            </a:r>
          </a:p>
          <a:p>
            <a:pPr algn="l"/>
            <a:endParaRPr lang="en-US" sz="1100" i="0" dirty="0"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70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24</a:t>
            </a:fld>
            <a:endParaRPr lang="es-ES" dirty="0"/>
          </a:p>
        </p:txBody>
      </p:sp>
      <p:pic>
        <p:nvPicPr>
          <p:cNvPr id="3" name="Imagen 2">
            <a:hlinkClick r:id="rId3"/>
            <a:extLst>
              <a:ext uri="{FF2B5EF4-FFF2-40B4-BE49-F238E27FC236}">
                <a16:creationId xmlns:a16="http://schemas.microsoft.com/office/drawing/2014/main" id="{580BF2BC-1E6C-B18E-D7B5-05461A337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09" y="1710786"/>
            <a:ext cx="3905010" cy="390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27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DE8DFAF9-B167-436E-89D1-4B7066EA3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154" y="987237"/>
            <a:ext cx="4506259" cy="2976491"/>
          </a:xfrm>
        </p:spPr>
        <p:txBody>
          <a:bodyPr rtlCol="0"/>
          <a:lstStyle/>
          <a:p>
            <a:pPr rtl="0"/>
            <a:r>
              <a:rPr lang="es-ES" dirty="0" err="1"/>
              <a:t>Genres</a:t>
            </a:r>
            <a:r>
              <a:rPr lang="es-ES" dirty="0"/>
              <a:t> and </a:t>
            </a:r>
            <a:r>
              <a:rPr lang="es-ES"/>
              <a:t>danceability</a:t>
            </a:r>
            <a:endParaRPr lang="es-ES" dirty="0"/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25DEB519-11FF-4424-9BF3-B1EDC0F57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154" y="4393824"/>
            <a:ext cx="4506259" cy="1597145"/>
          </a:xfrm>
        </p:spPr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432A381B-EC49-4FA8-B4CB-033658FD3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4FB7EA2-5848-4DB6-828C-99DA351E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25</a:t>
            </a:fld>
            <a:endParaRPr lang="es-ES" dirty="0"/>
          </a:p>
        </p:txBody>
      </p:sp>
      <p:pic>
        <p:nvPicPr>
          <p:cNvPr id="2" name="Picture 8" descr="The Spotify logo">
            <a:extLst>
              <a:ext uri="{FF2B5EF4-FFF2-40B4-BE49-F238E27FC236}">
                <a16:creationId xmlns:a16="http://schemas.microsoft.com/office/drawing/2014/main" id="{62989122-0E53-131E-C112-44841054C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352" y="1168872"/>
            <a:ext cx="4189216" cy="130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7A1A7EC-EF9C-DA62-E754-3CBA1B313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273" y="3632103"/>
            <a:ext cx="4643223" cy="66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91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549"/>
            <a:ext cx="10515600" cy="986680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danceability</a:t>
            </a:r>
            <a:r>
              <a:rPr lang="es-ES" sz="2000" dirty="0"/>
              <a:t> </a:t>
            </a:r>
            <a:r>
              <a:rPr lang="es-ES" sz="2000" dirty="0" err="1"/>
              <a:t>January</a:t>
            </a:r>
            <a:r>
              <a:rPr lang="es-ES" sz="2000" dirty="0"/>
              <a:t> 1958 </a:t>
            </a:r>
            <a:r>
              <a:rPr lang="es-ES" sz="2000" dirty="0" err="1"/>
              <a:t>December</a:t>
            </a:r>
            <a:r>
              <a:rPr lang="es-ES" sz="2000" dirty="0"/>
              <a:t> 2023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56789" y="602035"/>
            <a:ext cx="6230411" cy="3390900"/>
          </a:xfrm>
        </p:spPr>
        <p:txBody>
          <a:bodyPr rtlCol="0">
            <a:normAutofit/>
          </a:bodyPr>
          <a:lstStyle/>
          <a:p>
            <a:br>
              <a:rPr lang="en-US" sz="2000" b="0" i="0" dirty="0">
                <a:solidFill>
                  <a:srgbClr val="000000"/>
                </a:solidFill>
                <a:effectLst/>
                <a:latin typeface="Segoe WPC"/>
              </a:rPr>
            </a:b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26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E3BA187-B72B-4BA1-64D1-495A08E71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70512"/>
            <a:ext cx="9538516" cy="393092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1781659-DD9D-4FF4-5E00-9D238A4FED05}"/>
              </a:ext>
            </a:extLst>
          </p:cNvPr>
          <p:cNvSpPr txBox="1"/>
          <p:nvPr/>
        </p:nvSpPr>
        <p:spPr>
          <a:xfrm>
            <a:off x="861885" y="5277722"/>
            <a:ext cx="8801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El análisis nos muestra que en general los géneros musicales son muy bailables desde 1958 hasta 2023</a:t>
            </a:r>
          </a:p>
        </p:txBody>
      </p:sp>
    </p:spTree>
    <p:extLst>
      <p:ext uri="{BB962C8B-B14F-4D97-AF65-F5344CB8AC3E}">
        <p14:creationId xmlns:p14="http://schemas.microsoft.com/office/powerpoint/2010/main" val="3360980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56789" y="602035"/>
            <a:ext cx="6230411" cy="3390900"/>
          </a:xfrm>
        </p:spPr>
        <p:txBody>
          <a:bodyPr rtlCol="0">
            <a:normAutofit/>
          </a:bodyPr>
          <a:lstStyle/>
          <a:p>
            <a:br>
              <a:rPr lang="en-US" sz="2000" b="0" i="0" dirty="0">
                <a:solidFill>
                  <a:srgbClr val="000000"/>
                </a:solidFill>
                <a:effectLst/>
                <a:latin typeface="Segoe WPC"/>
              </a:rPr>
            </a:b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27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87AECAB-6120-B5D2-EF21-3C947BDA0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320" y="1322705"/>
            <a:ext cx="7450938" cy="444843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4BFCD3E-411C-121B-FCB4-EB2FBF8983DB}"/>
              </a:ext>
            </a:extLst>
          </p:cNvPr>
          <p:cNvSpPr txBox="1"/>
          <p:nvPr/>
        </p:nvSpPr>
        <p:spPr>
          <a:xfrm>
            <a:off x="926757" y="5659394"/>
            <a:ext cx="1009299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Este gráfico puede mostrar con más claridad que en general los géneros con números 1 tienen un índice alto de bailibilidad a excepción del género Country que es  es el género menos bailable siendo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Trap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el más bailable de todos</a:t>
            </a:r>
          </a:p>
          <a:p>
            <a:pPr rtl="0"/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ítulo 8">
            <a:extLst>
              <a:ext uri="{FF2B5EF4-FFF2-40B4-BE49-F238E27FC236}">
                <a16:creationId xmlns:a16="http://schemas.microsoft.com/office/drawing/2014/main" id="{DDB339C4-E9E9-F5FE-2A85-9E720BD5C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549"/>
            <a:ext cx="10515600" cy="986680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</a:t>
            </a:r>
            <a:r>
              <a:rPr lang="es-ES" sz="2000" dirty="0" err="1"/>
              <a:t>January</a:t>
            </a:r>
            <a:r>
              <a:rPr lang="es-ES" sz="2000" dirty="0"/>
              <a:t> 1958 </a:t>
            </a:r>
            <a:r>
              <a:rPr lang="es-ES" sz="2000" dirty="0" err="1"/>
              <a:t>December</a:t>
            </a:r>
            <a:r>
              <a:rPr lang="es-ES" sz="2000" dirty="0"/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21000676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8413" y="108695"/>
            <a:ext cx="6230956" cy="986680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Pop vs rap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56789" y="602035"/>
            <a:ext cx="6230411" cy="3390900"/>
          </a:xfrm>
        </p:spPr>
        <p:txBody>
          <a:bodyPr rtlCol="0">
            <a:normAutofit/>
          </a:bodyPr>
          <a:lstStyle/>
          <a:p>
            <a:br>
              <a:rPr lang="en-US" sz="2000" b="0" i="0" dirty="0">
                <a:solidFill>
                  <a:srgbClr val="000000"/>
                </a:solidFill>
                <a:effectLst/>
                <a:latin typeface="Segoe WPC"/>
              </a:rPr>
            </a:b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28</a:t>
            </a:fld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2740781-F368-BC0B-C1C3-D2256FA87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526" y="1095375"/>
            <a:ext cx="8010525" cy="481115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D0A1673-162F-739E-A572-C183FBB12C58}"/>
              </a:ext>
            </a:extLst>
          </p:cNvPr>
          <p:cNvSpPr txBox="1"/>
          <p:nvPr/>
        </p:nvSpPr>
        <p:spPr>
          <a:xfrm>
            <a:off x="370704" y="5753539"/>
            <a:ext cx="117359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Dos géneros distintos pero que coinciden en el tiempo como Pop y Rap tienen índices similares de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bailabilidad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437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546" y="108695"/>
            <a:ext cx="11291109" cy="986680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Correlacion</a:t>
            </a:r>
            <a:r>
              <a:rPr lang="es-ES" sz="2000" dirty="0"/>
              <a:t> bailibilidad y géneros musicales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56789" y="602035"/>
            <a:ext cx="6230411" cy="3390900"/>
          </a:xfrm>
        </p:spPr>
        <p:txBody>
          <a:bodyPr rtlCol="0">
            <a:normAutofit/>
          </a:bodyPr>
          <a:lstStyle/>
          <a:p>
            <a:br>
              <a:rPr lang="en-US" sz="2000" b="0" i="0" dirty="0">
                <a:solidFill>
                  <a:srgbClr val="000000"/>
                </a:solidFill>
                <a:effectLst/>
                <a:latin typeface="Segoe WPC"/>
              </a:rPr>
            </a:b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29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8C42CD2-68BC-BCD4-D0E8-26392E54B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82" y="1391937"/>
            <a:ext cx="5682106" cy="362490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9C52F68-B297-0CEE-AF0A-41C455D2E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084" y="2240021"/>
            <a:ext cx="5279796" cy="1188979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F6EC69A5-5806-35D7-FF81-AE9598E41F8C}"/>
              </a:ext>
            </a:extLst>
          </p:cNvPr>
          <p:cNvSpPr txBox="1"/>
          <p:nvPr/>
        </p:nvSpPr>
        <p:spPr>
          <a:xfrm>
            <a:off x="2041995" y="5323144"/>
            <a:ext cx="8108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No hay una correlación entre la cantidad de canciones que tiene un género con su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bailabilidad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066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>
            <a:hlinkClick r:id="rId3"/>
            <a:extLst>
              <a:ext uri="{FF2B5EF4-FFF2-40B4-BE49-F238E27FC236}">
                <a16:creationId xmlns:a16="http://schemas.microsoft.com/office/drawing/2014/main" id="{553E4539-A0C3-0FB0-D954-F771937C3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615965" cy="6400800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n-US" sz="2000" dirty="0"/>
              <a:t>What is Billboard Hot 100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rtl="0"/>
            <a:r>
              <a:rPr lang="en-US" sz="1200" b="1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Billboard</a:t>
            </a:r>
            <a:r>
              <a:rPr lang="en-US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Hot 100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the </a:t>
            </a:r>
            <a:r>
              <a:rPr lang="en-U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Music industry"/>
              </a:rPr>
              <a:t>music industry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standard </a:t>
            </a:r>
            <a:r>
              <a:rPr lang="en-U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 tooltip="Record chart"/>
              </a:rPr>
              <a:t>record chart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in the United States for songs, published weekly by </a:t>
            </a:r>
            <a:r>
              <a:rPr lang="en-US" sz="1200" b="0" i="1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Billboard (magazine)"/>
              </a:rPr>
              <a:t>Billboard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magazine. Chart rankings are based on sales (physical and </a:t>
            </a:r>
            <a:r>
              <a:rPr lang="en-U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8" tooltip="Music download"/>
              </a:rPr>
              <a:t>digital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), </a:t>
            </a:r>
            <a:r>
              <a:rPr lang="en-U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9" tooltip="Music streaming"/>
              </a:rPr>
              <a:t>online streaming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and </a:t>
            </a:r>
            <a:r>
              <a:rPr lang="en-U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0" tooltip="Airplay"/>
              </a:rPr>
              <a:t>radio play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in the U.S</a:t>
            </a:r>
          </a:p>
          <a:p>
            <a:pPr rtl="0"/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On August 4, 1958, </a:t>
            </a:r>
            <a:r>
              <a:rPr lang="en-US" sz="12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Billboard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premiered one main all-genre singles chart: the </a:t>
            </a:r>
            <a:r>
              <a:rPr lang="en-US" sz="12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Hot 100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with "</a:t>
            </a:r>
            <a:r>
              <a:rPr lang="en-U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1" tooltip="Poor Little Fool"/>
              </a:rPr>
              <a:t>Poor Little Fool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 by </a:t>
            </a:r>
            <a:r>
              <a:rPr lang="en-U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2" tooltip="Ricky Nelson"/>
              </a:rPr>
              <a:t>Ricky Nelson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its first No. 1. </a:t>
            </a:r>
          </a:p>
          <a:p>
            <a:pPr rtl="0"/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Hot 100 quickly became the industry standard and </a:t>
            </a:r>
            <a:r>
              <a:rPr lang="en-US" sz="1200" b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Billboard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discontinued the </a:t>
            </a:r>
            <a:r>
              <a:rPr lang="en-US" sz="1200" b="0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13"/>
              </a:rPr>
              <a:t>Best Sellers In Stores</a:t>
            </a:r>
            <a:r>
              <a:rPr lang="en-US" sz="12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,</a:t>
            </a:r>
            <a:r>
              <a:rPr lang="en-US" sz="1200" i="1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</a:rPr>
              <a:t>the previous c</a:t>
            </a:r>
            <a:r>
              <a:rPr lang="en-US" sz="1200" b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hart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on October 13, 1958.</a:t>
            </a:r>
          </a:p>
          <a:p>
            <a:pPr rtl="0"/>
            <a:r>
              <a:rPr lang="es-ES" sz="1000" dirty="0">
                <a:solidFill>
                  <a:srgbClr val="202122"/>
                </a:solidFill>
                <a:latin typeface="Arial" panose="020B0604020202020204" pitchFamily="34" charset="0"/>
              </a:rPr>
              <a:t>*</a:t>
            </a:r>
            <a:r>
              <a:rPr lang="es-ES" sz="1000" dirty="0" err="1">
                <a:solidFill>
                  <a:srgbClr val="202122"/>
                </a:solidFill>
                <a:latin typeface="Arial" panose="020B0604020202020204" pitchFamily="34" charset="0"/>
              </a:rPr>
              <a:t>Source</a:t>
            </a:r>
            <a:r>
              <a:rPr lang="es-ES" sz="10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s-ES" sz="1000" i="1" dirty="0">
                <a:solidFill>
                  <a:srgbClr val="202122"/>
                </a:solidFill>
                <a:latin typeface="Arial" panose="020B0604020202020204" pitchFamily="34" charset="0"/>
                <a:hlinkClick r:id="rId14"/>
              </a:rPr>
              <a:t>Wikipedia</a:t>
            </a:r>
            <a:endParaRPr lang="es-ES" sz="1000" i="1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21647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2000" dirty="0" err="1"/>
              <a:t>Conclusions</a:t>
            </a:r>
            <a:r>
              <a:rPr lang="es-ES" sz="2000" dirty="0"/>
              <a:t> sobre el índice de </a:t>
            </a:r>
            <a:r>
              <a:rPr lang="es-ES" sz="2000" dirty="0" err="1"/>
              <a:t>bailabilidad</a:t>
            </a:r>
            <a:br>
              <a:rPr lang="es-ES" sz="2000" dirty="0"/>
            </a:br>
            <a:endParaRPr lang="es-ES" sz="2000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Según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Análisis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realizado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El análisis nos muestra que en general los géneros musicales con números 1 son muy bailables desde 1958 hasta 2023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Dos géneros distintos pero que coinciden en el tiempo como Pop y Rap tienen índices similares de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bailabilidad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</a:t>
            </a:r>
            <a:r>
              <a:rPr lang="en-US" sz="12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géneros</a:t>
            </a: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2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sz="12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bailables</a:t>
            </a: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son</a:t>
            </a:r>
          </a:p>
          <a:p>
            <a:pPr marL="8572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Trap</a:t>
            </a:r>
          </a:p>
          <a:p>
            <a:pPr marL="8572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</a:t>
            </a:r>
          </a:p>
          <a:p>
            <a:pPr marL="8572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Hip Hop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05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30</a:t>
            </a:fld>
            <a:endParaRPr lang="es-ES" dirty="0"/>
          </a:p>
        </p:txBody>
      </p:sp>
      <p:pic>
        <p:nvPicPr>
          <p:cNvPr id="3" name="Imagen 2">
            <a:hlinkClick r:id="rId3"/>
            <a:extLst>
              <a:ext uri="{FF2B5EF4-FFF2-40B4-BE49-F238E27FC236}">
                <a16:creationId xmlns:a16="http://schemas.microsoft.com/office/drawing/2014/main" id="{580BF2BC-1E6C-B18E-D7B5-05461A337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09" y="1710786"/>
            <a:ext cx="3905010" cy="390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64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490EC0-C38C-41A8-A532-E2716966A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58997"/>
            <a:ext cx="3319895" cy="5381177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curiosidades</a:t>
            </a:r>
          </a:p>
        </p:txBody>
      </p:sp>
      <p:pic>
        <p:nvPicPr>
          <p:cNvPr id="10" name="Marcador de posición de imagen 9" descr="Un primer plano de una trompeta">
            <a:extLst>
              <a:ext uri="{FF2B5EF4-FFF2-40B4-BE49-F238E27FC236}">
                <a16:creationId xmlns:a16="http://schemas.microsoft.com/office/drawing/2014/main" id="{C7AC6189-076B-4290-9627-23ADDBA25A6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8576" y="758952"/>
            <a:ext cx="2962656" cy="2514600"/>
          </a:xfrm>
        </p:spPr>
      </p:pic>
      <p:pic>
        <p:nvPicPr>
          <p:cNvPr id="12" name="Marcador de posición de imagen 11" descr="Un primer plano de un violín">
            <a:extLst>
              <a:ext uri="{FF2B5EF4-FFF2-40B4-BE49-F238E27FC236}">
                <a16:creationId xmlns:a16="http://schemas.microsoft.com/office/drawing/2014/main" id="{21291091-9FC2-4F30-84FB-DB4A41BB216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8576" y="3593592"/>
            <a:ext cx="2962656" cy="2514600"/>
          </a:xfrm>
        </p:spPr>
      </p:pic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BA4F76A-5D04-4CCD-B9EE-29C2A303924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119970" y="730751"/>
            <a:ext cx="4986686" cy="5446712"/>
          </a:xfrm>
        </p:spPr>
        <p:txBody>
          <a:bodyPr rtlCol="0">
            <a:normAutofit/>
          </a:bodyPr>
          <a:lstStyle/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Nat King Cole, Chuck Berry y Dean Martin </a:t>
            </a:r>
            <a:r>
              <a:rPr lang="en-US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llevan</a:t>
            </a: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lista</a:t>
            </a: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22806 días (62 </a:t>
            </a:r>
            <a:r>
              <a:rPr lang="en-US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años</a:t>
            </a: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5 meses y 25 </a:t>
            </a:r>
            <a:r>
              <a:rPr lang="en-US" sz="1400" i="0" u="sng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días</a:t>
            </a: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en-US" sz="1400" i="0" dirty="0"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Otro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dato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curioso es que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género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Country, solo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tuvo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número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entre 2003 y 2007 de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géneros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entradas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Billboard</a:t>
            </a:r>
            <a:endParaRPr lang="en-US" sz="1400" i="0" dirty="0"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02122"/>
              </a:solidFill>
              <a:latin typeface="Arial" panose="020B0604020202020204" pitchFamily="34" charset="0"/>
              <a:cs typeface="Arial" panose="020B0604020202020204" pitchFamily="34" charset="0"/>
              <a:hlinkClick r:id="rId5"/>
            </a:endParaRP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The Beatles son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los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que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tienen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más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número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unos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con 20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02122"/>
              </a:solidFill>
              <a:latin typeface="Arial" panose="020B0604020202020204" pitchFamily="34" charset="0"/>
              <a:cs typeface="Arial" panose="020B0604020202020204" pitchFamily="34" charset="0"/>
              <a:hlinkClick r:id="rId5"/>
            </a:endParaRP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Le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sigue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Mariah Carey con 19</a:t>
            </a:r>
            <a:endParaRPr lang="en-US" sz="1400" dirty="0">
              <a:solidFill>
                <a:srgbClr val="2021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021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Hay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200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artistas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un solo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número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uno, entre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ellos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Simple Minds con Don’t You Forget About Me</a:t>
            </a:r>
            <a:endParaRPr lang="en-US" sz="1400" i="0" dirty="0"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endParaRPr lang="es-ES" sz="1000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79899AB-59F8-4C4F-9BCC-9130BFD4A5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50D7BB7-D04B-4D6C-86B1-392E24027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pPr rtl="0"/>
              <a:t>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894884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73BAB28E-BAF4-438C-A475-0D041A6A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57201"/>
            <a:ext cx="3091607" cy="1727643"/>
          </a:xfrm>
        </p:spPr>
        <p:txBody>
          <a:bodyPr rtlCol="0"/>
          <a:lstStyle/>
          <a:p>
            <a:pPr rtl="0"/>
            <a:r>
              <a:rPr lang="es-ES"/>
              <a:t>Gracias</a:t>
            </a:r>
          </a:p>
        </p:txBody>
      </p:sp>
      <p:pic>
        <p:nvPicPr>
          <p:cNvPr id="10" name="Marcador de posición de imagen 9" descr="Primer plano de un DJ reproduciendo música en su mesa">
            <a:extLst>
              <a:ext uri="{FF2B5EF4-FFF2-40B4-BE49-F238E27FC236}">
                <a16:creationId xmlns:a16="http://schemas.microsoft.com/office/drawing/2014/main" id="{05C410A7-E92A-4EFD-A6AE-36748F8E33D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8119872" cy="6409944"/>
          </a:xfrm>
        </p:spPr>
      </p:pic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3EE2CE0-415A-4D6D-882C-D348C67CFBE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643938" y="2530475"/>
            <a:ext cx="3023806" cy="3427413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Jorge Giménez</a:t>
            </a:r>
          </a:p>
          <a:p>
            <a:pPr algn="ctr" rtl="0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jorgegmayorgas@gmail.com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rtl="0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https://www.linkedin.com/in/jgimenezm/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rtl="0"/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CCA4985F-09D8-41B4-B2AB-DF95AB3F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C7E1EC9-3F85-4EB7-AF0B-3F8DFE940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pPr rtl="0"/>
              <a:t>32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86006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What</a:t>
            </a:r>
            <a:r>
              <a:rPr lang="es-ES" sz="2000" dirty="0"/>
              <a:t> </a:t>
            </a:r>
            <a:r>
              <a:rPr lang="es-ES" sz="2000" dirty="0" err="1"/>
              <a:t>is</a:t>
            </a:r>
            <a:r>
              <a:rPr lang="es-ES" sz="2000" dirty="0"/>
              <a:t> Spotify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 fontScale="25000" lnSpcReduction="20000"/>
          </a:bodyPr>
          <a:lstStyle/>
          <a:p>
            <a:pPr algn="l"/>
            <a:r>
              <a:rPr lang="en-US" sz="4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Spotify</a:t>
            </a:r>
            <a:r>
              <a:rPr lang="en-U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 </a:t>
            </a:r>
            <a:r>
              <a:rPr lang="en-US" sz="4800" b="0" i="0" u="none" strike="noStrike" dirty="0">
                <a:effectLst/>
                <a:latin typeface="Arial" panose="020B0604020202020204" pitchFamily="34" charset="0"/>
              </a:rPr>
              <a:t>Swedish</a:t>
            </a:r>
            <a:r>
              <a:rPr lang="en-US" sz="48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48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Streaming media"/>
              </a:rPr>
              <a:t>audio streaming</a:t>
            </a:r>
            <a:r>
              <a:rPr lang="en-U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 media services provider founded on 23 April 2006 by </a:t>
            </a:r>
            <a:r>
              <a:rPr lang="en-US" sz="48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Daniel Ek"/>
              </a:rPr>
              <a:t>Daniel Ek</a:t>
            </a:r>
            <a:r>
              <a:rPr lang="en-U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sz="48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Martin Lorentzon"/>
              </a:rPr>
              <a:t>Martin </a:t>
            </a:r>
            <a:r>
              <a:rPr lang="en-US" sz="4800" b="0" i="0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Martin Lorentzon"/>
              </a:rPr>
              <a:t>Lorentzon</a:t>
            </a:r>
            <a:r>
              <a:rPr lang="en-U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 It is one of the largest </a:t>
            </a:r>
            <a:r>
              <a:rPr lang="en-US" sz="48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 tooltip="Music streaming service"/>
              </a:rPr>
              <a:t>music streaming service</a:t>
            </a:r>
            <a:r>
              <a:rPr lang="en-U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providers, with over 590 million monthly </a:t>
            </a:r>
            <a:r>
              <a:rPr lang="en-US" sz="4800" b="0" i="0" u="none" strike="noStrike" dirty="0">
                <a:effectLst/>
                <a:latin typeface="Arial" panose="020B0604020202020204" pitchFamily="34" charset="0"/>
              </a:rPr>
              <a:t>active users</a:t>
            </a:r>
            <a:r>
              <a:rPr lang="en-U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including 226 million paying subscribers, as of September 2023.</a:t>
            </a:r>
          </a:p>
          <a:p>
            <a:pPr algn="l"/>
            <a:r>
              <a:rPr lang="en-U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Spotify offers </a:t>
            </a:r>
            <a:r>
              <a:rPr lang="en-US" sz="48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Digital rights management"/>
              </a:rPr>
              <a:t>digital copyright restricted</a:t>
            </a:r>
            <a:r>
              <a:rPr lang="en-U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recorded audio content, including more than 100 million songs and five million podcasts, from record labels and media companies.</a:t>
            </a:r>
            <a:endParaRPr lang="en-US" sz="4800" b="0" i="0" baseline="30000" dirty="0">
              <a:solidFill>
                <a:srgbClr val="3366CC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As a </a:t>
            </a:r>
            <a:r>
              <a:rPr lang="en-US" sz="48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8" tooltip="Freemium"/>
              </a:rPr>
              <a:t>freemium</a:t>
            </a:r>
            <a:r>
              <a:rPr lang="en-U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service, basic features are free with advertisements and limited control, while additional features, such as offline listening and commercial-free listening, are offered via </a:t>
            </a:r>
            <a:r>
              <a:rPr lang="en-US" sz="4800" b="0" i="0" dirty="0">
                <a:effectLst/>
                <a:latin typeface="Arial" panose="020B0604020202020204" pitchFamily="34" charset="0"/>
              </a:rPr>
              <a:t>paid </a:t>
            </a:r>
            <a:r>
              <a:rPr lang="en-US" sz="4800" b="0" i="0" u="none" strike="noStrike" dirty="0">
                <a:effectLst/>
                <a:latin typeface="Arial" panose="020B0604020202020204" pitchFamily="34" charset="0"/>
              </a:rPr>
              <a:t>subscriptions</a:t>
            </a:r>
            <a:r>
              <a:rPr lang="en-US" sz="4800" b="0" i="0" dirty="0">
                <a:effectLst/>
                <a:latin typeface="Arial" panose="020B0604020202020204" pitchFamily="34" charset="0"/>
              </a:rPr>
              <a:t>. Users can search for music based on </a:t>
            </a:r>
            <a:r>
              <a:rPr lang="en-US" sz="4800" b="0" i="0" u="none" strike="noStrike" dirty="0">
                <a:effectLst/>
                <a:latin typeface="Arial" panose="020B0604020202020204" pitchFamily="34" charset="0"/>
              </a:rPr>
              <a:t>artist</a:t>
            </a:r>
            <a:r>
              <a:rPr lang="en-US" sz="4800" b="0" i="0" dirty="0">
                <a:effectLst/>
                <a:latin typeface="Arial" panose="020B0604020202020204" pitchFamily="34" charset="0"/>
              </a:rPr>
              <a:t>, </a:t>
            </a:r>
            <a:r>
              <a:rPr lang="en-US" sz="4800" b="0" i="0" u="none" strike="noStrike" dirty="0">
                <a:effectLst/>
                <a:latin typeface="Arial" panose="020B0604020202020204" pitchFamily="34" charset="0"/>
              </a:rPr>
              <a:t>album</a:t>
            </a:r>
            <a:r>
              <a:rPr lang="en-US" sz="4800" b="0" i="0" dirty="0">
                <a:effectLst/>
                <a:latin typeface="Arial" panose="020B0604020202020204" pitchFamily="34" charset="0"/>
              </a:rPr>
              <a:t>, or </a:t>
            </a:r>
            <a:r>
              <a:rPr lang="en-US" sz="4800" b="0" i="0" u="none" strike="noStrike" dirty="0">
                <a:effectLst/>
                <a:latin typeface="Arial" panose="020B0604020202020204" pitchFamily="34" charset="0"/>
              </a:rPr>
              <a:t>genre</a:t>
            </a:r>
            <a:r>
              <a:rPr lang="en-US" sz="4800" b="0" i="0" dirty="0">
                <a:effectLst/>
                <a:latin typeface="Arial" panose="020B0604020202020204" pitchFamily="34" charset="0"/>
              </a:rPr>
              <a:t>, and can create, edit, and share </a:t>
            </a:r>
            <a:r>
              <a:rPr lang="en-US" sz="4800" b="0" i="0" u="none" strike="noStrike" dirty="0">
                <a:effectLst/>
                <a:latin typeface="Arial" panose="020B0604020202020204" pitchFamily="34" charset="0"/>
              </a:rPr>
              <a:t>playlists</a:t>
            </a:r>
            <a:r>
              <a:rPr lang="en-US" sz="4800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r>
              <a:rPr lang="en-US" sz="4800" b="0" i="0" dirty="0">
                <a:effectLst/>
                <a:latin typeface="Arial" panose="020B0604020202020204" pitchFamily="34" charset="0"/>
              </a:rPr>
              <a:t>Spotify is available in most of </a:t>
            </a:r>
            <a:r>
              <a:rPr lang="en-US" sz="4800" b="0" i="0" u="none" strike="noStrike" dirty="0">
                <a:effectLst/>
                <a:latin typeface="Arial" panose="020B0604020202020204" pitchFamily="34" charset="0"/>
              </a:rPr>
              <a:t>Europe</a:t>
            </a:r>
            <a:r>
              <a:rPr lang="en-US" sz="4800" b="0" i="0" dirty="0">
                <a:effectLst/>
                <a:latin typeface="Arial" panose="020B0604020202020204" pitchFamily="34" charset="0"/>
              </a:rPr>
              <a:t>, as well as </a:t>
            </a:r>
            <a:r>
              <a:rPr lang="en-US" sz="4800" b="0" i="0" u="none" strike="noStrike" dirty="0">
                <a:effectLst/>
                <a:latin typeface="Arial" panose="020B0604020202020204" pitchFamily="34" charset="0"/>
              </a:rPr>
              <a:t>Africa</a:t>
            </a:r>
            <a:r>
              <a:rPr lang="en-US" sz="4800" b="0" i="0" dirty="0">
                <a:effectLst/>
                <a:latin typeface="Arial" panose="020B0604020202020204" pitchFamily="34" charset="0"/>
              </a:rPr>
              <a:t>, the </a:t>
            </a:r>
            <a:r>
              <a:rPr lang="en-US" sz="4800" b="0" i="0" u="none" strike="noStrike" dirty="0">
                <a:effectLst/>
                <a:latin typeface="Arial" panose="020B0604020202020204" pitchFamily="34" charset="0"/>
              </a:rPr>
              <a:t>Americas</a:t>
            </a:r>
            <a:r>
              <a:rPr lang="en-US" sz="4800" b="0" i="0" dirty="0">
                <a:effectLst/>
                <a:latin typeface="Arial" panose="020B0604020202020204" pitchFamily="34" charset="0"/>
              </a:rPr>
              <a:t>, </a:t>
            </a:r>
            <a:r>
              <a:rPr lang="en-US" sz="4800" b="0" i="0" u="none" strike="noStrike" dirty="0">
                <a:effectLst/>
                <a:latin typeface="Arial" panose="020B0604020202020204" pitchFamily="34" charset="0"/>
              </a:rPr>
              <a:t>Asia</a:t>
            </a:r>
            <a:r>
              <a:rPr lang="en-US" sz="4800" b="0" i="0" dirty="0">
                <a:effectLst/>
                <a:latin typeface="Arial" panose="020B0604020202020204" pitchFamily="34" charset="0"/>
              </a:rPr>
              <a:t>, and </a:t>
            </a:r>
            <a:r>
              <a:rPr lang="en-US" sz="4800" b="0" i="0" u="none" strike="noStrike" dirty="0">
                <a:effectLst/>
                <a:latin typeface="Arial" panose="020B0604020202020204" pitchFamily="34" charset="0"/>
              </a:rPr>
              <a:t>Oceania</a:t>
            </a:r>
            <a:r>
              <a:rPr lang="en-US" sz="4800" b="0" i="0" dirty="0">
                <a:effectLst/>
                <a:latin typeface="Arial" panose="020B0604020202020204" pitchFamily="34" charset="0"/>
              </a:rPr>
              <a:t>, with a total availability in 184 markets.</a:t>
            </a:r>
            <a:endParaRPr lang="en-US" sz="4800" b="0" i="0" baseline="30000" dirty="0">
              <a:effectLst/>
              <a:latin typeface="Arial" panose="020B0604020202020204" pitchFamily="34" charset="0"/>
            </a:endParaRPr>
          </a:p>
          <a:p>
            <a:pPr algn="l"/>
            <a:r>
              <a:rPr lang="en-U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It has no presence in </a:t>
            </a:r>
            <a:r>
              <a:rPr lang="en-US" sz="4800" b="0" i="0" u="none" strike="noStrike" dirty="0">
                <a:effectLst/>
                <a:latin typeface="Arial" panose="020B0604020202020204" pitchFamily="34" charset="0"/>
              </a:rPr>
              <a:t>mainland China</a:t>
            </a:r>
            <a:r>
              <a:rPr lang="en-US" sz="4800" b="0" i="0" dirty="0">
                <a:effectLst/>
                <a:latin typeface="Arial" panose="020B0604020202020204" pitchFamily="34" charset="0"/>
              </a:rPr>
              <a:t> </a:t>
            </a:r>
            <a:r>
              <a:rPr lang="en-U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where the market is dominated by </a:t>
            </a:r>
            <a:r>
              <a:rPr lang="en-US" sz="48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9" tooltip="QQ Music"/>
              </a:rPr>
              <a:t>QQ Music</a:t>
            </a:r>
            <a:r>
              <a:rPr lang="en-U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The service is available on most devices including personal computers, tablets and smartphones </a:t>
            </a:r>
          </a:p>
          <a:p>
            <a:pPr algn="l"/>
            <a:r>
              <a:rPr lang="es-ES" sz="4800" dirty="0">
                <a:solidFill>
                  <a:srgbClr val="202122"/>
                </a:solidFill>
                <a:latin typeface="Arial" panose="020B0604020202020204" pitchFamily="34" charset="0"/>
              </a:rPr>
              <a:t>*</a:t>
            </a:r>
            <a:r>
              <a:rPr lang="es-ES" sz="4800" dirty="0" err="1">
                <a:solidFill>
                  <a:srgbClr val="202122"/>
                </a:solidFill>
                <a:latin typeface="Arial" panose="020B0604020202020204" pitchFamily="34" charset="0"/>
              </a:rPr>
              <a:t>Source</a:t>
            </a:r>
            <a:r>
              <a:rPr lang="es-ES" sz="48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s-ES" sz="4800" i="1" dirty="0">
                <a:solidFill>
                  <a:srgbClr val="202122"/>
                </a:solidFill>
                <a:latin typeface="Arial" panose="020B0604020202020204" pitchFamily="34" charset="0"/>
                <a:hlinkClick r:id="rId10"/>
              </a:rPr>
              <a:t>Wikipedia</a:t>
            </a:r>
            <a:endParaRPr lang="es-ES" sz="4800" i="1" dirty="0"/>
          </a:p>
          <a:p>
            <a:pPr algn="l"/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4</a:t>
            </a:fld>
            <a:endParaRPr lang="es-ES" dirty="0"/>
          </a:p>
        </p:txBody>
      </p:sp>
      <p:pic>
        <p:nvPicPr>
          <p:cNvPr id="1026" name="Picture 2" descr="El algoritmo de Spotify al detalle: así sabe Spotify qué quieres escuchar |  Business Insider España">
            <a:extLst>
              <a:ext uri="{FF2B5EF4-FFF2-40B4-BE49-F238E27FC236}">
                <a16:creationId xmlns:a16="http://schemas.microsoft.com/office/drawing/2014/main" id="{98AD3E56-43F5-03C6-2D8D-B98063405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35" y="2368550"/>
            <a:ext cx="4028536" cy="302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589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DE8DFAF9-B167-436E-89D1-4B7066EA3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154" y="987237"/>
            <a:ext cx="4506259" cy="2976491"/>
          </a:xfrm>
        </p:spPr>
        <p:txBody>
          <a:bodyPr rtlCol="0"/>
          <a:lstStyle/>
          <a:p>
            <a:pPr rtl="0"/>
            <a:r>
              <a:rPr lang="es-ES" dirty="0" err="1"/>
              <a:t>Dataset</a:t>
            </a:r>
            <a:endParaRPr lang="es-ES" dirty="0"/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25DEB519-11FF-4424-9BF3-B1EDC0F57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154" y="4393824"/>
            <a:ext cx="4506259" cy="1597145"/>
          </a:xfrm>
        </p:spPr>
        <p:txBody>
          <a:bodyPr rtlCol="0"/>
          <a:lstStyle/>
          <a:p>
            <a:pPr rtl="0"/>
            <a:r>
              <a:rPr lang="es-ES" dirty="0"/>
              <a:t>Data </a:t>
            </a:r>
            <a:r>
              <a:rPr lang="es-ES" dirty="0" err="1"/>
              <a:t>source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>
                <a:hlinkClick r:id="rId2"/>
              </a:rPr>
              <a:t>Kaggle</a:t>
            </a:r>
            <a:endParaRPr lang="es-ES" dirty="0"/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432A381B-EC49-4FA8-B4CB-033658FD3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4FB7EA2-5848-4DB6-828C-99DA351E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5</a:t>
            </a:fld>
            <a:endParaRPr lang="es-ES" dirty="0"/>
          </a:p>
        </p:txBody>
      </p:sp>
      <p:pic>
        <p:nvPicPr>
          <p:cNvPr id="2" name="Picture 8" descr="The Spotify logo">
            <a:extLst>
              <a:ext uri="{FF2B5EF4-FFF2-40B4-BE49-F238E27FC236}">
                <a16:creationId xmlns:a16="http://schemas.microsoft.com/office/drawing/2014/main" id="{C11C901E-1767-283B-1689-7608A72E4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352" y="1168872"/>
            <a:ext cx="4189216" cy="130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9C4AD33-A969-5FDC-C9B1-CA183C63C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273" y="3632103"/>
            <a:ext cx="4643223" cy="66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60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Dataset</a:t>
            </a:r>
            <a:endParaRPr lang="es-ES" sz="2000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 fontAlgn="base"/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Hot Stuff.csv,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includes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ranking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weekly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chart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every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song</a:t>
            </a:r>
            <a:endParaRPr lang="es-ES" sz="1200" b="0" i="0" dirty="0">
              <a:solidFill>
                <a:srgbClr val="3C404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base"/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Contains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as URL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song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Billboard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website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song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performer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unique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ID, actual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chart,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instance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times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appears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chart), position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previous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máximum position, actual position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weeks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chart. </a:t>
            </a:r>
          </a:p>
          <a:p>
            <a:pPr algn="l" fontAlgn="base"/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Hot 100 Audio Features.csv,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includes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detailed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audio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got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Spotify API</a:t>
            </a:r>
          </a:p>
          <a:p>
            <a:pPr algn="l" fontAlgn="base"/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includes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metrics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danceability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suitable a track is for dancing based on a combination of musical elements including tempo, rhythm stability, beat strength, and overall regularity)</a:t>
            </a:r>
            <a:endParaRPr lang="es-ES" sz="1200" dirty="0">
              <a:solidFill>
                <a:srgbClr val="3C40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base"/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6</a:t>
            </a:fld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1C56DD8-287E-99CB-277C-2A23D586A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11" y="1299593"/>
            <a:ext cx="4459857" cy="445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02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GENRES ACCORDING TO SPOTIFY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 fontAlgn="base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According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article</a:t>
            </a:r>
            <a:endParaRPr lang="es-ES" sz="1200" b="0" i="0" dirty="0">
              <a:solidFill>
                <a:srgbClr val="3C404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 in 2016, there were 1,482 genres on Spotify. Today, it's 6,000. This impressive collection begs the question: What exactly constitutes a music genre? </a:t>
            </a:r>
          </a:p>
          <a:p>
            <a:pPr algn="l"/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It's not just about beats and tunes; we're talking rhythm, instrumentation, cultural roots, and even thematic threads that songs within a genre should share.</a:t>
            </a:r>
          </a:p>
          <a:p>
            <a:pPr algn="l"/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instance, jazz is often characterized by improvisation and swing rhythms, while, say, techno is all about its electronic instrumentation and repetitive beats. </a:t>
            </a:r>
          </a:p>
          <a:p>
            <a:pPr algn="l"/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But now, this categorization is too simple and even ignorant, for reality is somewhat different, as it's not so easy to actually distinguish between music genres. </a:t>
            </a:r>
          </a:p>
          <a:p>
            <a:pPr algn="l"/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Let alone define them.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7</a:t>
            </a:fld>
            <a:endParaRPr lang="es-E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A7CDD5F-4F09-E5EA-A71F-83480CF6B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3" y="1729555"/>
            <a:ext cx="4299119" cy="436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825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C16851A-37EB-B3E1-4226-BB079B00D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1" y="1299593"/>
            <a:ext cx="4459857" cy="4459857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METHOLODOGY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 fontAlgn="base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,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formado por dos ficheros CSV, conte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nía más de 1000 géneros musicales.</a:t>
            </a:r>
          </a:p>
          <a:p>
            <a:pPr algn="l" fontAlgn="base"/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ha reducido a un grupo de 50,los que más entradas tenían, y de esos 50 se ha sacado los 5 con más entradas en grupos de 5 años desde 1958</a:t>
            </a:r>
          </a:p>
          <a:p>
            <a:pPr algn="l" fontAlgn="base"/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También se muestra los artistas y canciones de esa época que fueron número 1 en esos géneros musicales</a:t>
            </a:r>
          </a:p>
          <a:p>
            <a:pPr algn="l" fontAlgn="base"/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Luego se ha comparado la 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bailibilidad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esos géneros musicales que han tenido números 1</a:t>
            </a:r>
          </a:p>
          <a:p>
            <a:pPr algn="l" fontAlgn="base"/>
            <a:endParaRPr lang="es-ES" sz="2000" dirty="0">
              <a:solidFill>
                <a:srgbClr val="3C40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base"/>
            <a:endParaRPr lang="es-ES" sz="20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base"/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8</a:t>
            </a:fld>
            <a:endParaRPr lang="es-ES" dirty="0"/>
          </a:p>
        </p:txBody>
      </p:sp>
      <p:pic>
        <p:nvPicPr>
          <p:cNvPr id="3" name="Imagen 2">
            <a:hlinkClick r:id="rId5"/>
            <a:extLst>
              <a:ext uri="{FF2B5EF4-FFF2-40B4-BE49-F238E27FC236}">
                <a16:creationId xmlns:a16="http://schemas.microsoft.com/office/drawing/2014/main" id="{C1ACEFD0-5D65-7E01-E171-DCCF054C1F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149" y="1559871"/>
            <a:ext cx="4199579" cy="419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823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DE8DFAF9-B167-436E-89D1-4B7066EA3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154" y="987237"/>
            <a:ext cx="4506259" cy="2976491"/>
          </a:xfrm>
        </p:spPr>
        <p:txBody>
          <a:bodyPr rtlCol="0"/>
          <a:lstStyle/>
          <a:p>
            <a:pPr rtl="0"/>
            <a:r>
              <a:rPr lang="es-ES" dirty="0"/>
              <a:t>SONGS AND MUSICAL GENRES</a:t>
            </a:r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25DEB519-11FF-4424-9BF3-B1EDC0F57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154" y="4393824"/>
            <a:ext cx="4506259" cy="1597145"/>
          </a:xfrm>
        </p:spPr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3FB81DAD-88A7-463E-B09A-E1BC93B1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432A381B-EC49-4FA8-B4CB-033658FD3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4FB7EA2-5848-4DB6-828C-99DA351E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9</a:t>
            </a:fld>
            <a:endParaRPr lang="es-ES" dirty="0"/>
          </a:p>
        </p:txBody>
      </p:sp>
      <p:pic>
        <p:nvPicPr>
          <p:cNvPr id="4" name="Picture 8" descr="The Spotify logo">
            <a:extLst>
              <a:ext uri="{FF2B5EF4-FFF2-40B4-BE49-F238E27FC236}">
                <a16:creationId xmlns:a16="http://schemas.microsoft.com/office/drawing/2014/main" id="{604F8805-65C0-59E7-82D7-19AF9BAAC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352" y="1168872"/>
            <a:ext cx="4189216" cy="130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F9E15F7-9EEE-F585-1A16-7FA83BA89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273" y="3632103"/>
            <a:ext cx="4643223" cy="66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91598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GradientRise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822.tgt.Office_50301352_TF89309463_Win32_OJ112196155" id="{E51DAF1E-F475-4A7E-8E96-8CBC4DF1EE16}" vid="{10A6C42A-3BF8-4F31-911D-BCA20482670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B9123E8-1B6B-49B5-873D-A8D01C369B68}">
  <ds:schemaRefs>
    <ds:schemaRef ds:uri="http://schemas.microsoft.com/sharepoint/v3"/>
    <ds:schemaRef ds:uri="http://purl.org/dc/terms/"/>
    <ds:schemaRef ds:uri="71af3243-3dd4-4a8d-8c0d-dd76da1f02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2006/metadata/properties"/>
    <ds:schemaRef ds:uri="230e9df3-be65-4c73-a93b-d1236ebd677e"/>
    <ds:schemaRef ds:uri="16c05727-aa75-4e4a-9b5f-8a80a116589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C51EB17-D597-42E7-995C-18B75FCBF23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E43E0E-1DE3-4D32-85EB-739731B9E7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Diseño de aumento de degradado</Template>
  <TotalTime>754</TotalTime>
  <Words>3141</Words>
  <Application>Microsoft Office PowerPoint</Application>
  <PresentationFormat>Panorámica</PresentationFormat>
  <Paragraphs>393</Paragraphs>
  <Slides>32</Slides>
  <Notes>27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8" baseType="lpstr">
      <vt:lpstr>Arial</vt:lpstr>
      <vt:lpstr>Avenir Next LT Pro</vt:lpstr>
      <vt:lpstr>Avenir Next LT Pro Light</vt:lpstr>
      <vt:lpstr>Calibri</vt:lpstr>
      <vt:lpstr>Segoe WPC</vt:lpstr>
      <vt:lpstr>GradientRiseVTI</vt:lpstr>
      <vt:lpstr>EDA ABOUT billboard hot 100</vt:lpstr>
      <vt:lpstr>Agenda</vt:lpstr>
      <vt:lpstr>What is Billboard Hot 100</vt:lpstr>
      <vt:lpstr>What is Spotify</vt:lpstr>
      <vt:lpstr>Dataset</vt:lpstr>
      <vt:lpstr>Dataset</vt:lpstr>
      <vt:lpstr>GENRES ACCORDING TO SPOTIFY</vt:lpstr>
      <vt:lpstr>METHOLODOGY</vt:lpstr>
      <vt:lpstr>SONGS AND MUSICAL GENRES</vt:lpstr>
      <vt:lpstr>Index of graphs by MUSICAL genre</vt:lpstr>
      <vt:lpstr>January 1958 December 1962</vt:lpstr>
      <vt:lpstr>January 1963 December 1967</vt:lpstr>
      <vt:lpstr>January 1968 December 1972</vt:lpstr>
      <vt:lpstr>January 1973 December 1977</vt:lpstr>
      <vt:lpstr>January 1978 December 1982</vt:lpstr>
      <vt:lpstr>January 1983 December 1987</vt:lpstr>
      <vt:lpstr>January 1988 December 1992</vt:lpstr>
      <vt:lpstr>January 1993 December 1997</vt:lpstr>
      <vt:lpstr>January 1998 December 2002</vt:lpstr>
      <vt:lpstr>January 2003 December 2007</vt:lpstr>
      <vt:lpstr>January 2008 December 2012</vt:lpstr>
      <vt:lpstr>January 2013 December 2017</vt:lpstr>
      <vt:lpstr>January 2018 December 2023</vt:lpstr>
      <vt:lpstr>Conclusions about musical genres</vt:lpstr>
      <vt:lpstr>Genres and danceability</vt:lpstr>
      <vt:lpstr>danceability January 1958 December 2023</vt:lpstr>
      <vt:lpstr>Bailabilidad January 1958 December 2023</vt:lpstr>
      <vt:lpstr>Pop vs rap</vt:lpstr>
      <vt:lpstr>Correlacion bailibilidad y géneros musicales</vt:lpstr>
      <vt:lpstr>Conclusions sobre el índice de bailabilidad </vt:lpstr>
      <vt:lpstr>curiosidades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de la presentación</dc:title>
  <dc:creator>Jorge Giménez</dc:creator>
  <cp:lastModifiedBy>Jorge Giménez</cp:lastModifiedBy>
  <cp:revision>24</cp:revision>
  <dcterms:created xsi:type="dcterms:W3CDTF">2024-01-09T16:57:33Z</dcterms:created>
  <dcterms:modified xsi:type="dcterms:W3CDTF">2024-01-27T20:55:29Z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